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64" r:id="rId2"/>
    <p:sldMasterId id="2147483681" r:id="rId3"/>
  </p:sldMasterIdLst>
  <p:notesMasterIdLst>
    <p:notesMasterId r:id="rId57"/>
  </p:notesMasterIdLst>
  <p:sldIdLst>
    <p:sldId id="292" r:id="rId4"/>
    <p:sldId id="331" r:id="rId5"/>
    <p:sldId id="353" r:id="rId6"/>
    <p:sldId id="350" r:id="rId7"/>
    <p:sldId id="300" r:id="rId8"/>
    <p:sldId id="302" r:id="rId9"/>
    <p:sldId id="359" r:id="rId10"/>
    <p:sldId id="356" r:id="rId11"/>
    <p:sldId id="357" r:id="rId12"/>
    <p:sldId id="358" r:id="rId13"/>
    <p:sldId id="360" r:id="rId14"/>
    <p:sldId id="363" r:id="rId15"/>
    <p:sldId id="362" r:id="rId16"/>
    <p:sldId id="364" r:id="rId17"/>
    <p:sldId id="365" r:id="rId18"/>
    <p:sldId id="361" r:id="rId19"/>
    <p:sldId id="304" r:id="rId20"/>
    <p:sldId id="366" r:id="rId21"/>
    <p:sldId id="373" r:id="rId22"/>
    <p:sldId id="384" r:id="rId23"/>
    <p:sldId id="399" r:id="rId24"/>
    <p:sldId id="382" r:id="rId25"/>
    <p:sldId id="376" r:id="rId26"/>
    <p:sldId id="381" r:id="rId27"/>
    <p:sldId id="383" r:id="rId28"/>
    <p:sldId id="375" r:id="rId29"/>
    <p:sldId id="374" r:id="rId30"/>
    <p:sldId id="379" r:id="rId31"/>
    <p:sldId id="378" r:id="rId32"/>
    <p:sldId id="385" r:id="rId33"/>
    <p:sldId id="377" r:id="rId34"/>
    <p:sldId id="367" r:id="rId35"/>
    <p:sldId id="386" r:id="rId36"/>
    <p:sldId id="387" r:id="rId37"/>
    <p:sldId id="388" r:id="rId38"/>
    <p:sldId id="389" r:id="rId39"/>
    <p:sldId id="397" r:id="rId40"/>
    <p:sldId id="392" r:id="rId41"/>
    <p:sldId id="400" r:id="rId42"/>
    <p:sldId id="396" r:id="rId43"/>
    <p:sldId id="393" r:id="rId44"/>
    <p:sldId id="391" r:id="rId45"/>
    <p:sldId id="395" r:id="rId46"/>
    <p:sldId id="380" r:id="rId47"/>
    <p:sldId id="401" r:id="rId48"/>
    <p:sldId id="402" r:id="rId49"/>
    <p:sldId id="403" r:id="rId50"/>
    <p:sldId id="369" r:id="rId51"/>
    <p:sldId id="370" r:id="rId52"/>
    <p:sldId id="315" r:id="rId53"/>
    <p:sldId id="398" r:id="rId54"/>
    <p:sldId id="322" r:id="rId55"/>
    <p:sldId id="26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78"/>
    <p:restoredTop sz="73981" autoAdjust="0"/>
  </p:normalViewPr>
  <p:slideViewPr>
    <p:cSldViewPr snapToGrid="0">
      <p:cViewPr varScale="1">
        <p:scale>
          <a:sx n="49" d="100"/>
          <a:sy n="49" d="100"/>
        </p:scale>
        <p:origin x="137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3DD99D-F887-4578-8FC3-D3BBD4C997D9}" type="datetimeFigureOut">
              <a:rPr lang="en-MY" smtClean="0"/>
              <a:t>20/11/2025</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C09239-5E64-4A0C-8CE8-6FE2253AB443}" type="slidenum">
              <a:rPr lang="en-MY" smtClean="0"/>
              <a:t>‹#›</a:t>
            </a:fld>
            <a:endParaRPr lang="en-MY"/>
          </a:p>
        </p:txBody>
      </p:sp>
    </p:spTree>
    <p:extLst>
      <p:ext uri="{BB962C8B-B14F-4D97-AF65-F5344CB8AC3E}">
        <p14:creationId xmlns:p14="http://schemas.microsoft.com/office/powerpoint/2010/main" val="183578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84671B-7A11-9A47-A5EC-34224465E3B3}" type="slidenum">
              <a:rPr lang="en-US" smtClean="0"/>
              <a:t>4</a:t>
            </a:fld>
            <a:endParaRPr lang="en-US"/>
          </a:p>
        </p:txBody>
      </p:sp>
    </p:spTree>
    <p:extLst>
      <p:ext uri="{BB962C8B-B14F-4D97-AF65-F5344CB8AC3E}">
        <p14:creationId xmlns:p14="http://schemas.microsoft.com/office/powerpoint/2010/main" val="307254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26192-27CC-1B50-04BD-56C198E9B2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9BA519-D6A1-6850-256C-6676F8CB02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A56F0-DD8C-6DC3-9400-2750D6EB2D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8AA8E7-C702-FFEB-B470-79AB377511B9}"/>
              </a:ext>
            </a:extLst>
          </p:cNvPr>
          <p:cNvSpPr>
            <a:spLocks noGrp="1"/>
          </p:cNvSpPr>
          <p:nvPr>
            <p:ph type="sldNum" sz="quarter" idx="5"/>
          </p:nvPr>
        </p:nvSpPr>
        <p:spPr/>
        <p:txBody>
          <a:bodyPr/>
          <a:lstStyle/>
          <a:p>
            <a:fld id="{AA84671B-7A11-9A47-A5EC-34224465E3B3}" type="slidenum">
              <a:rPr lang="en-US" smtClean="0"/>
              <a:t>20</a:t>
            </a:fld>
            <a:endParaRPr lang="en-US"/>
          </a:p>
        </p:txBody>
      </p:sp>
    </p:spTree>
    <p:extLst>
      <p:ext uri="{BB962C8B-B14F-4D97-AF65-F5344CB8AC3E}">
        <p14:creationId xmlns:p14="http://schemas.microsoft.com/office/powerpoint/2010/main" val="3030023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26192-27CC-1B50-04BD-56C198E9B2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9BA519-D6A1-6850-256C-6676F8CB02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A56F0-DD8C-6DC3-9400-2750D6EB2D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8AA8E7-C702-FFEB-B470-79AB377511B9}"/>
              </a:ext>
            </a:extLst>
          </p:cNvPr>
          <p:cNvSpPr>
            <a:spLocks noGrp="1"/>
          </p:cNvSpPr>
          <p:nvPr>
            <p:ph type="sldNum" sz="quarter" idx="5"/>
          </p:nvPr>
        </p:nvSpPr>
        <p:spPr/>
        <p:txBody>
          <a:bodyPr/>
          <a:lstStyle/>
          <a:p>
            <a:fld id="{AA84671B-7A11-9A47-A5EC-34224465E3B3}" type="slidenum">
              <a:rPr lang="en-US" smtClean="0"/>
              <a:t>21</a:t>
            </a:fld>
            <a:endParaRPr lang="en-US"/>
          </a:p>
        </p:txBody>
      </p:sp>
    </p:spTree>
    <p:extLst>
      <p:ext uri="{BB962C8B-B14F-4D97-AF65-F5344CB8AC3E}">
        <p14:creationId xmlns:p14="http://schemas.microsoft.com/office/powerpoint/2010/main" val="3696656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7DF09-CC3E-C886-977E-3FBD485580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37B594-37B7-CDD8-5F60-05787BA19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EC1659-15CE-CABF-C3D2-6B0494F03BB4}"/>
              </a:ext>
            </a:extLst>
          </p:cNvPr>
          <p:cNvSpPr>
            <a:spLocks noGrp="1"/>
          </p:cNvSpPr>
          <p:nvPr>
            <p:ph type="body" idx="1"/>
          </p:nvPr>
        </p:nvSpPr>
        <p:spPr/>
        <p:txBody>
          <a:bodyPr/>
          <a:lstStyle/>
          <a:p>
            <a:r>
              <a:rPr lang="en-US" dirty="0"/>
              <a:t>The curve is nice. Rapid rise sharp peak. During expiration, gradual smooth rounded convex curve. No scooping/ concave that suggest obstruction. </a:t>
            </a:r>
            <a:br>
              <a:rPr lang="en-US" dirty="0"/>
            </a:br>
            <a:r>
              <a:rPr lang="en-US" dirty="0"/>
              <a:t>Results pt higher than LLN lower limit of normal </a:t>
            </a:r>
          </a:p>
          <a:p>
            <a:r>
              <a:rPr lang="en-US" dirty="0"/>
              <a:t>FEV1 98%</a:t>
            </a:r>
            <a:br>
              <a:rPr lang="en-US" dirty="0"/>
            </a:br>
            <a:r>
              <a:rPr lang="en-US" dirty="0"/>
              <a:t>for fev1/ FVC 78% </a:t>
            </a:r>
          </a:p>
        </p:txBody>
      </p:sp>
      <p:sp>
        <p:nvSpPr>
          <p:cNvPr id="4" name="Slide Number Placeholder 3">
            <a:extLst>
              <a:ext uri="{FF2B5EF4-FFF2-40B4-BE49-F238E27FC236}">
                <a16:creationId xmlns:a16="http://schemas.microsoft.com/office/drawing/2014/main" id="{46115FE9-D74E-4F74-D94E-47F822570AEE}"/>
              </a:ext>
            </a:extLst>
          </p:cNvPr>
          <p:cNvSpPr>
            <a:spLocks noGrp="1"/>
          </p:cNvSpPr>
          <p:nvPr>
            <p:ph type="sldNum" sz="quarter" idx="5"/>
          </p:nvPr>
        </p:nvSpPr>
        <p:spPr/>
        <p:txBody>
          <a:bodyPr/>
          <a:lstStyle/>
          <a:p>
            <a:fld id="{AA84671B-7A11-9A47-A5EC-34224465E3B3}" type="slidenum">
              <a:rPr lang="en-US" smtClean="0"/>
              <a:t>22</a:t>
            </a:fld>
            <a:endParaRPr lang="en-US"/>
          </a:p>
        </p:txBody>
      </p:sp>
    </p:spTree>
    <p:extLst>
      <p:ext uri="{BB962C8B-B14F-4D97-AF65-F5344CB8AC3E}">
        <p14:creationId xmlns:p14="http://schemas.microsoft.com/office/powerpoint/2010/main" val="312408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CC68C-D797-98BA-A174-50B359939C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99FB9A-3CC4-4704-2590-FC98AC9A73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67377D-2AD8-C179-9AA9-A8A2AB5830CC}"/>
              </a:ext>
            </a:extLst>
          </p:cNvPr>
          <p:cNvSpPr>
            <a:spLocks noGrp="1"/>
          </p:cNvSpPr>
          <p:nvPr>
            <p:ph type="body" idx="1"/>
          </p:nvPr>
        </p:nvSpPr>
        <p:spPr/>
        <p:txBody>
          <a:bodyPr/>
          <a:lstStyle/>
          <a:p>
            <a:r>
              <a:rPr lang="en-US" dirty="0"/>
              <a:t>LLN lower limit of normal </a:t>
            </a:r>
          </a:p>
          <a:p>
            <a:r>
              <a:rPr lang="en-US" dirty="0"/>
              <a:t>FEV1 54% rise to 78% = 24% increment </a:t>
            </a:r>
            <a:br>
              <a:rPr lang="en-US" dirty="0"/>
            </a:br>
            <a:r>
              <a:rPr lang="en-US" dirty="0"/>
              <a:t>for FVC 91% rise to 96% = 5% increment = 4.65 L rise to 4.90 liter = 0.25L = 250ml (which &gt;200ml from baseline)</a:t>
            </a:r>
          </a:p>
        </p:txBody>
      </p:sp>
      <p:sp>
        <p:nvSpPr>
          <p:cNvPr id="4" name="Slide Number Placeholder 3">
            <a:extLst>
              <a:ext uri="{FF2B5EF4-FFF2-40B4-BE49-F238E27FC236}">
                <a16:creationId xmlns:a16="http://schemas.microsoft.com/office/drawing/2014/main" id="{191E2158-0337-6193-BC9E-F0918F7C1259}"/>
              </a:ext>
            </a:extLst>
          </p:cNvPr>
          <p:cNvSpPr>
            <a:spLocks noGrp="1"/>
          </p:cNvSpPr>
          <p:nvPr>
            <p:ph type="sldNum" sz="quarter" idx="5"/>
          </p:nvPr>
        </p:nvSpPr>
        <p:spPr/>
        <p:txBody>
          <a:bodyPr/>
          <a:lstStyle/>
          <a:p>
            <a:fld id="{AA84671B-7A11-9A47-A5EC-34224465E3B3}" type="slidenum">
              <a:rPr lang="en-US" smtClean="0"/>
              <a:t>23</a:t>
            </a:fld>
            <a:endParaRPr lang="en-US"/>
          </a:p>
        </p:txBody>
      </p:sp>
    </p:spTree>
    <p:extLst>
      <p:ext uri="{BB962C8B-B14F-4D97-AF65-F5344CB8AC3E}">
        <p14:creationId xmlns:p14="http://schemas.microsoft.com/office/powerpoint/2010/main" val="4071418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1919A-BB93-A4F2-C054-92E61BBD3D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D13B6-F913-1AE0-D8A5-0F19223003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F3E29D-6FD8-8606-290D-968934D5A8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CA9BC8-3E50-CE60-340D-90F3085DF247}"/>
              </a:ext>
            </a:extLst>
          </p:cNvPr>
          <p:cNvSpPr>
            <a:spLocks noGrp="1"/>
          </p:cNvSpPr>
          <p:nvPr>
            <p:ph type="sldNum" sz="quarter" idx="5"/>
          </p:nvPr>
        </p:nvSpPr>
        <p:spPr/>
        <p:txBody>
          <a:bodyPr/>
          <a:lstStyle/>
          <a:p>
            <a:fld id="{AA84671B-7A11-9A47-A5EC-34224465E3B3}" type="slidenum">
              <a:rPr lang="en-US" smtClean="0"/>
              <a:t>24</a:t>
            </a:fld>
            <a:endParaRPr lang="en-US"/>
          </a:p>
        </p:txBody>
      </p:sp>
    </p:spTree>
    <p:extLst>
      <p:ext uri="{BB962C8B-B14F-4D97-AF65-F5344CB8AC3E}">
        <p14:creationId xmlns:p14="http://schemas.microsoft.com/office/powerpoint/2010/main" val="908464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DD3AF-6C48-3085-C589-52F2D0401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347C74-2CE9-2EC0-8740-420E926082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818C4A-7ED2-1C4D-3404-E944356A43D9}"/>
              </a:ext>
            </a:extLst>
          </p:cNvPr>
          <p:cNvSpPr>
            <a:spLocks noGrp="1"/>
          </p:cNvSpPr>
          <p:nvPr>
            <p:ph type="body" idx="1"/>
          </p:nvPr>
        </p:nvSpPr>
        <p:spPr/>
        <p:txBody>
          <a:bodyPr/>
          <a:lstStyle/>
          <a:p>
            <a:r>
              <a:rPr lang="en-US" dirty="0"/>
              <a:t>Or in patient starting ICS and improvement of FEV1 or FVC 12% AND &gt;=200ml after 4 weeks. </a:t>
            </a:r>
          </a:p>
        </p:txBody>
      </p:sp>
      <p:sp>
        <p:nvSpPr>
          <p:cNvPr id="4" name="Slide Number Placeholder 3">
            <a:extLst>
              <a:ext uri="{FF2B5EF4-FFF2-40B4-BE49-F238E27FC236}">
                <a16:creationId xmlns:a16="http://schemas.microsoft.com/office/drawing/2014/main" id="{51B11DBE-19B5-9674-0559-B74DAD4BF8E2}"/>
              </a:ext>
            </a:extLst>
          </p:cNvPr>
          <p:cNvSpPr>
            <a:spLocks noGrp="1"/>
          </p:cNvSpPr>
          <p:nvPr>
            <p:ph type="sldNum" sz="quarter" idx="5"/>
          </p:nvPr>
        </p:nvSpPr>
        <p:spPr/>
        <p:txBody>
          <a:bodyPr/>
          <a:lstStyle/>
          <a:p>
            <a:fld id="{AA84671B-7A11-9A47-A5EC-34224465E3B3}" type="slidenum">
              <a:rPr lang="en-US" smtClean="0"/>
              <a:t>25</a:t>
            </a:fld>
            <a:endParaRPr lang="en-US"/>
          </a:p>
        </p:txBody>
      </p:sp>
    </p:spTree>
    <p:extLst>
      <p:ext uri="{BB962C8B-B14F-4D97-AF65-F5344CB8AC3E}">
        <p14:creationId xmlns:p14="http://schemas.microsoft.com/office/powerpoint/2010/main" val="829681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220B3-AF1F-7E18-37FA-801F9A3BE1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583F9D-AE36-E245-0B40-799724F0B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647E38-10AD-88AD-1852-4A4395A207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7DB4B7-D393-BB7C-6430-9762E23ADDF8}"/>
              </a:ext>
            </a:extLst>
          </p:cNvPr>
          <p:cNvSpPr>
            <a:spLocks noGrp="1"/>
          </p:cNvSpPr>
          <p:nvPr>
            <p:ph type="sldNum" sz="quarter" idx="5"/>
          </p:nvPr>
        </p:nvSpPr>
        <p:spPr/>
        <p:txBody>
          <a:bodyPr/>
          <a:lstStyle/>
          <a:p>
            <a:fld id="{AA84671B-7A11-9A47-A5EC-34224465E3B3}" type="slidenum">
              <a:rPr lang="en-US" smtClean="0"/>
              <a:t>26</a:t>
            </a:fld>
            <a:endParaRPr lang="en-US"/>
          </a:p>
        </p:txBody>
      </p:sp>
    </p:spTree>
    <p:extLst>
      <p:ext uri="{BB962C8B-B14F-4D97-AF65-F5344CB8AC3E}">
        <p14:creationId xmlns:p14="http://schemas.microsoft.com/office/powerpoint/2010/main" val="261398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73146-6734-0928-3187-1BCDD2BBC6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16FD7-A734-0C25-F009-9CC2CD3A18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BE7E18-B34C-89E0-CCC3-E89125DF64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C35859-9C01-5879-399D-927E9692B1FF}"/>
              </a:ext>
            </a:extLst>
          </p:cNvPr>
          <p:cNvSpPr>
            <a:spLocks noGrp="1"/>
          </p:cNvSpPr>
          <p:nvPr>
            <p:ph type="sldNum" sz="quarter" idx="5"/>
          </p:nvPr>
        </p:nvSpPr>
        <p:spPr/>
        <p:txBody>
          <a:bodyPr/>
          <a:lstStyle/>
          <a:p>
            <a:fld id="{AA84671B-7A11-9A47-A5EC-34224465E3B3}" type="slidenum">
              <a:rPr lang="en-US" smtClean="0"/>
              <a:t>27</a:t>
            </a:fld>
            <a:endParaRPr lang="en-US"/>
          </a:p>
        </p:txBody>
      </p:sp>
    </p:spTree>
    <p:extLst>
      <p:ext uri="{BB962C8B-B14F-4D97-AF65-F5344CB8AC3E}">
        <p14:creationId xmlns:p14="http://schemas.microsoft.com/office/powerpoint/2010/main" val="1669014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C4CC4-70B3-382B-8692-8858EDC8AE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D76535-1915-68DE-E9D2-BBD4F38F7F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D6039B-DE7C-2310-7627-205CD96784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319BEE-B517-AE7D-18C2-6F2A4CCC0BCF}"/>
              </a:ext>
            </a:extLst>
          </p:cNvPr>
          <p:cNvSpPr>
            <a:spLocks noGrp="1"/>
          </p:cNvSpPr>
          <p:nvPr>
            <p:ph type="sldNum" sz="quarter" idx="5"/>
          </p:nvPr>
        </p:nvSpPr>
        <p:spPr/>
        <p:txBody>
          <a:bodyPr/>
          <a:lstStyle/>
          <a:p>
            <a:fld id="{AA84671B-7A11-9A47-A5EC-34224465E3B3}" type="slidenum">
              <a:rPr lang="en-US" smtClean="0"/>
              <a:t>28</a:t>
            </a:fld>
            <a:endParaRPr lang="en-US"/>
          </a:p>
        </p:txBody>
      </p:sp>
    </p:spTree>
    <p:extLst>
      <p:ext uri="{BB962C8B-B14F-4D97-AF65-F5344CB8AC3E}">
        <p14:creationId xmlns:p14="http://schemas.microsoft.com/office/powerpoint/2010/main" val="772225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CC133-A152-82AE-854A-AC0263FB53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7639D2-E7D3-9206-35DB-16670EEC9E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7997BF-CB82-1500-DB4B-78759EA336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51151F-00A7-B89F-070F-4E2E05AB9ACC}"/>
              </a:ext>
            </a:extLst>
          </p:cNvPr>
          <p:cNvSpPr>
            <a:spLocks noGrp="1"/>
          </p:cNvSpPr>
          <p:nvPr>
            <p:ph type="sldNum" sz="quarter" idx="5"/>
          </p:nvPr>
        </p:nvSpPr>
        <p:spPr/>
        <p:txBody>
          <a:bodyPr/>
          <a:lstStyle/>
          <a:p>
            <a:fld id="{AA84671B-7A11-9A47-A5EC-34224465E3B3}" type="slidenum">
              <a:rPr lang="en-US" smtClean="0"/>
              <a:t>29</a:t>
            </a:fld>
            <a:endParaRPr lang="en-US"/>
          </a:p>
        </p:txBody>
      </p:sp>
    </p:spTree>
    <p:extLst>
      <p:ext uri="{BB962C8B-B14F-4D97-AF65-F5344CB8AC3E}">
        <p14:creationId xmlns:p14="http://schemas.microsoft.com/office/powerpoint/2010/main" val="1333770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RR, exposed to tobacco smoke were </a:t>
            </a:r>
            <a:r>
              <a:rPr lang="en-GB" b="1" dirty="0"/>
              <a:t>3.9 times more likely</a:t>
            </a:r>
            <a:r>
              <a:rPr lang="en-GB" dirty="0"/>
              <a:t> to develop asthma</a:t>
            </a:r>
          </a:p>
          <a:p>
            <a:r>
              <a:rPr lang="en-GB" b="1" dirty="0"/>
              <a:t>HR 43% increased risk over time</a:t>
            </a:r>
            <a:r>
              <a:rPr lang="en-GB" dirty="0"/>
              <a:t> of developing asthma in the studied population, likely using time-to-event (longitudinal) analysis.</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8</a:t>
            </a:fld>
            <a:endParaRPr lang="en-MY"/>
          </a:p>
        </p:txBody>
      </p:sp>
    </p:spTree>
    <p:extLst>
      <p:ext uri="{BB962C8B-B14F-4D97-AF65-F5344CB8AC3E}">
        <p14:creationId xmlns:p14="http://schemas.microsoft.com/office/powerpoint/2010/main" val="667107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EBB75-6B67-ABE0-CA46-DC6AA41787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925B77-74EB-4BB3-51B9-2A50315951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51C92D-2464-835A-42CA-852205337C39}"/>
              </a:ext>
            </a:extLst>
          </p:cNvPr>
          <p:cNvSpPr>
            <a:spLocks noGrp="1"/>
          </p:cNvSpPr>
          <p:nvPr>
            <p:ph type="body" idx="1"/>
          </p:nvPr>
        </p:nvSpPr>
        <p:spPr/>
        <p:txBody>
          <a:bodyPr/>
          <a:lstStyle/>
          <a:p>
            <a:r>
              <a:rPr lang="en-US" dirty="0"/>
              <a:t>Patient are encouraged to buy and own the peak flow meter. There are many choices, choose for adults. Have a diary to record. Each attempt can perform 2-3x and take the best reading. Miss LeAnn will explain further on PEFR later. </a:t>
            </a:r>
          </a:p>
        </p:txBody>
      </p:sp>
      <p:sp>
        <p:nvSpPr>
          <p:cNvPr id="4" name="Slide Number Placeholder 3">
            <a:extLst>
              <a:ext uri="{FF2B5EF4-FFF2-40B4-BE49-F238E27FC236}">
                <a16:creationId xmlns:a16="http://schemas.microsoft.com/office/drawing/2014/main" id="{A0660130-7DA9-40AE-D5F9-02FCB91F3149}"/>
              </a:ext>
            </a:extLst>
          </p:cNvPr>
          <p:cNvSpPr>
            <a:spLocks noGrp="1"/>
          </p:cNvSpPr>
          <p:nvPr>
            <p:ph type="sldNum" sz="quarter" idx="5"/>
          </p:nvPr>
        </p:nvSpPr>
        <p:spPr/>
        <p:txBody>
          <a:bodyPr/>
          <a:lstStyle/>
          <a:p>
            <a:fld id="{AA84671B-7A11-9A47-A5EC-34224465E3B3}" type="slidenum">
              <a:rPr lang="en-US" smtClean="0"/>
              <a:t>30</a:t>
            </a:fld>
            <a:endParaRPr lang="en-US"/>
          </a:p>
        </p:txBody>
      </p:sp>
    </p:spTree>
    <p:extLst>
      <p:ext uri="{BB962C8B-B14F-4D97-AF65-F5344CB8AC3E}">
        <p14:creationId xmlns:p14="http://schemas.microsoft.com/office/powerpoint/2010/main" val="4189508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B56FE-3B24-A2F5-7E88-233AC991CE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3D8AC1-A9B8-C0E0-091B-8EADD96B12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0A5DD2-D87F-863A-C9BE-32E0345807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B0F8B9-634C-CA2F-5180-DFA1F8350715}"/>
              </a:ext>
            </a:extLst>
          </p:cNvPr>
          <p:cNvSpPr>
            <a:spLocks noGrp="1"/>
          </p:cNvSpPr>
          <p:nvPr>
            <p:ph type="sldNum" sz="quarter" idx="5"/>
          </p:nvPr>
        </p:nvSpPr>
        <p:spPr/>
        <p:txBody>
          <a:bodyPr/>
          <a:lstStyle/>
          <a:p>
            <a:fld id="{AA84671B-7A11-9A47-A5EC-34224465E3B3}" type="slidenum">
              <a:rPr lang="en-US" smtClean="0"/>
              <a:t>31</a:t>
            </a:fld>
            <a:endParaRPr lang="en-US"/>
          </a:p>
        </p:txBody>
      </p:sp>
    </p:spTree>
    <p:extLst>
      <p:ext uri="{BB962C8B-B14F-4D97-AF65-F5344CB8AC3E}">
        <p14:creationId xmlns:p14="http://schemas.microsoft.com/office/powerpoint/2010/main" val="18678094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There’s cut off point for diurnal variability is &gt;= 20%.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32</a:t>
            </a:fld>
            <a:endParaRPr lang="en-MY"/>
          </a:p>
        </p:txBody>
      </p:sp>
    </p:spTree>
    <p:extLst>
      <p:ext uri="{BB962C8B-B14F-4D97-AF65-F5344CB8AC3E}">
        <p14:creationId xmlns:p14="http://schemas.microsoft.com/office/powerpoint/2010/main" val="1075202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an example of diurnal variation. Can see the dip of the PEFR reading starting at midnight till early morning then starting to rise at daytime.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33</a:t>
            </a:fld>
            <a:endParaRPr lang="en-MY"/>
          </a:p>
        </p:txBody>
      </p:sp>
    </p:spTree>
    <p:extLst>
      <p:ext uri="{BB962C8B-B14F-4D97-AF65-F5344CB8AC3E}">
        <p14:creationId xmlns:p14="http://schemas.microsoft.com/office/powerpoint/2010/main" val="3060295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interpret his peak flow chart please use the </a:t>
            </a:r>
            <a:r>
              <a:rPr lang="en-GB" dirty="0" err="1"/>
              <a:t>normogram</a:t>
            </a:r>
            <a:r>
              <a:rPr lang="en-GB" dirty="0"/>
              <a:t>. This </a:t>
            </a:r>
            <a:r>
              <a:rPr lang="en-GB" dirty="0" err="1"/>
              <a:t>normogram</a:t>
            </a:r>
            <a:r>
              <a:rPr lang="en-GB" dirty="0"/>
              <a:t> is the relevant/correct </a:t>
            </a:r>
            <a:r>
              <a:rPr lang="en-GB" dirty="0" err="1"/>
              <a:t>normogram</a:t>
            </a:r>
            <a:r>
              <a:rPr lang="en-GB" dirty="0"/>
              <a:t> for Asian. This </a:t>
            </a:r>
            <a:r>
              <a:rPr lang="en-GB" dirty="0" err="1"/>
              <a:t>normogram</a:t>
            </a:r>
            <a:r>
              <a:rPr lang="en-GB" dirty="0"/>
              <a:t> is in our CPG page 70.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34</a:t>
            </a:fld>
            <a:endParaRPr lang="en-MY"/>
          </a:p>
        </p:txBody>
      </p:sp>
    </p:spTree>
    <p:extLst>
      <p:ext uri="{BB962C8B-B14F-4D97-AF65-F5344CB8AC3E}">
        <p14:creationId xmlns:p14="http://schemas.microsoft.com/office/powerpoint/2010/main" val="915634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Make a line across the patient’s height and age, prolonged the line to the PEFR line. The cross point is the normal PEFR predicted for patient’s sex, age and height.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35</a:t>
            </a:fld>
            <a:endParaRPr lang="en-MY"/>
          </a:p>
        </p:txBody>
      </p:sp>
    </p:spTree>
    <p:extLst>
      <p:ext uri="{BB962C8B-B14F-4D97-AF65-F5344CB8AC3E}">
        <p14:creationId xmlns:p14="http://schemas.microsoft.com/office/powerpoint/2010/main" val="215518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03A86-FC78-3169-CE3E-F0A6AABA5B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1E59EB-FFC6-8B38-D5AF-2A41542C48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00B318-46BA-29D6-9008-D4E10DD31E0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D2F605-36F8-0F58-CC90-53416D5A03B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45859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E7A99-45E4-FC2B-1B95-9C94F3C42E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133CCE-DB4D-A90F-40DC-1FDCC7B7F6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77490-05E9-787A-571D-EDFB2ABB17E9}"/>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The methacholine challenge test is indeed similar to spirometry pre- and post-bronchodilator, but instead of giving a bronchodilator to improve lung function, methacholine is given to provoke bronchoconstriction, helping detect airway hyperreactivity.</a:t>
            </a:r>
          </a:p>
          <a:p>
            <a:r>
              <a:rPr lang="en-GB" sz="1200" b="0" i="0" u="none" strike="noStrike" kern="1200" baseline="0" dirty="0">
                <a:solidFill>
                  <a:schemeClr val="tx1"/>
                </a:solidFill>
                <a:latin typeface="+mn-lt"/>
                <a:ea typeface="+mn-ea"/>
                <a:cs typeface="+mn-cs"/>
              </a:rPr>
              <a:t>Challenge agents include inhaled methacholine, histamine, exercise, </a:t>
            </a:r>
            <a:r>
              <a:rPr lang="en-GB" sz="1200" b="0" i="0" u="none" strike="noStrike" kern="1200" baseline="0" dirty="0" err="1">
                <a:solidFill>
                  <a:schemeClr val="tx1"/>
                </a:solidFill>
                <a:latin typeface="+mn-lt"/>
                <a:ea typeface="+mn-ea"/>
                <a:cs typeface="+mn-cs"/>
              </a:rPr>
              <a:t>eucapnic</a:t>
            </a:r>
            <a:r>
              <a:rPr lang="en-GB" sz="1200" b="0" i="0" u="none" strike="noStrike" kern="1200" baseline="0" dirty="0">
                <a:solidFill>
                  <a:schemeClr val="tx1"/>
                </a:solidFill>
                <a:latin typeface="+mn-lt"/>
                <a:ea typeface="+mn-ea"/>
                <a:cs typeface="+mn-cs"/>
              </a:rPr>
              <a:t> voluntary hyperventilation or inhaled mannitol. These tests are moderately sensitive for a diagnosis of asthma but have limited specificity. For example, airway hyperresponsiveness to inhaled methacholine has been described in patients with allergic rhinitis, cystic fibrosis, bronchopulmonary dysplasia and COPD. This means that a negative test in a patient not taking ICS can help to exclude asthma, but a positive test does not always mean that a patient has asthma – the pattern of symptoms (Box 1-2, p.26) and other clinical features (Box 1-3, p.27) must</a:t>
            </a:r>
          </a:p>
          <a:p>
            <a:r>
              <a:rPr lang="en-MY" sz="1200" b="0" i="0" u="none" strike="noStrike" kern="1200" baseline="0" dirty="0">
                <a:solidFill>
                  <a:schemeClr val="tx1"/>
                </a:solidFill>
                <a:latin typeface="+mn-lt"/>
                <a:ea typeface="+mn-ea"/>
                <a:cs typeface="+mn-cs"/>
              </a:rPr>
              <a:t>also be considered.(GINA 2024). </a:t>
            </a:r>
            <a:endParaRPr lang="en-US" dirty="0"/>
          </a:p>
        </p:txBody>
      </p:sp>
      <p:sp>
        <p:nvSpPr>
          <p:cNvPr id="4" name="Slide Number Placeholder 3">
            <a:extLst>
              <a:ext uri="{FF2B5EF4-FFF2-40B4-BE49-F238E27FC236}">
                <a16:creationId xmlns:a16="http://schemas.microsoft.com/office/drawing/2014/main" id="{C35F7C10-0B8C-7C59-BFA4-CEE1087760A9}"/>
              </a:ext>
            </a:extLst>
          </p:cNvPr>
          <p:cNvSpPr>
            <a:spLocks noGrp="1"/>
          </p:cNvSpPr>
          <p:nvPr>
            <p:ph type="sldNum" sz="quarter" idx="5"/>
          </p:nvPr>
        </p:nvSpPr>
        <p:spPr/>
        <p:txBody>
          <a:bodyPr/>
          <a:lstStyle/>
          <a:p>
            <a:fld id="{AA84671B-7A11-9A47-A5EC-34224465E3B3}" type="slidenum">
              <a:rPr lang="en-US" smtClean="0"/>
              <a:t>37</a:t>
            </a:fld>
            <a:endParaRPr lang="en-US"/>
          </a:p>
        </p:txBody>
      </p:sp>
    </p:spTree>
    <p:extLst>
      <p:ext uri="{BB962C8B-B14F-4D97-AF65-F5344CB8AC3E}">
        <p14:creationId xmlns:p14="http://schemas.microsoft.com/office/powerpoint/2010/main" val="9954170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FC2EE-55CF-4521-359C-608B067AAC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73B2A-E82A-CFA8-8850-D2906516FE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63685-C30D-62BD-D118-D1F6128116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30A5E6-EC40-873A-02B0-E2FD7D59AA2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4366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C55BE-D311-9A21-D355-57BF542A2D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800E73-7CEB-6FBF-D18F-11E0AF8A65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230217-0BEE-11DB-0BCA-CAB534589737}"/>
              </a:ext>
            </a:extLst>
          </p:cNvPr>
          <p:cNvSpPr>
            <a:spLocks noGrp="1"/>
          </p:cNvSpPr>
          <p:nvPr>
            <p:ph type="body" idx="1"/>
          </p:nvPr>
        </p:nvSpPr>
        <p:spPr/>
        <p:txBody>
          <a:bodyPr/>
          <a:lstStyle/>
          <a:p>
            <a:r>
              <a:rPr lang="en-US" dirty="0"/>
              <a:t>This is a FBC with differential of a patient results. See the eosinophils both absolute values &amp; percentages. </a:t>
            </a:r>
            <a:br>
              <a:rPr lang="en-US" dirty="0"/>
            </a:br>
            <a:r>
              <a:rPr lang="en-US" dirty="0"/>
              <a:t>According to CPG, the unit for absolute cells/</a:t>
            </a:r>
            <a:r>
              <a:rPr lang="en-US" dirty="0" err="1"/>
              <a:t>uL</a:t>
            </a:r>
            <a:r>
              <a:rPr lang="en-US" dirty="0"/>
              <a:t>, so the need to make sure convert to the correct unit. </a:t>
            </a:r>
          </a:p>
        </p:txBody>
      </p:sp>
      <p:sp>
        <p:nvSpPr>
          <p:cNvPr id="4" name="Slide Number Placeholder 3">
            <a:extLst>
              <a:ext uri="{FF2B5EF4-FFF2-40B4-BE49-F238E27FC236}">
                <a16:creationId xmlns:a16="http://schemas.microsoft.com/office/drawing/2014/main" id="{660AC2C4-26DD-A3B4-D7E0-4177283C51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478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difference between OR and RR: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10</a:t>
            </a:fld>
            <a:endParaRPr lang="en-MY"/>
          </a:p>
        </p:txBody>
      </p:sp>
    </p:spTree>
    <p:extLst>
      <p:ext uri="{BB962C8B-B14F-4D97-AF65-F5344CB8AC3E}">
        <p14:creationId xmlns:p14="http://schemas.microsoft.com/office/powerpoint/2010/main" val="17130686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F76F9-9E06-7CA7-74B5-66D59F7D4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E63297-B39C-EF71-7B62-E71798F29B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D1B19B-B96F-0158-CFD1-6C6B3991DC0B}"/>
              </a:ext>
            </a:extLst>
          </p:cNvPr>
          <p:cNvSpPr>
            <a:spLocks noGrp="1"/>
          </p:cNvSpPr>
          <p:nvPr>
            <p:ph type="body" idx="1"/>
          </p:nvPr>
        </p:nvSpPr>
        <p:spPr/>
        <p:txBody>
          <a:bodyPr/>
          <a:lstStyle/>
          <a:p>
            <a:r>
              <a:rPr lang="en-GB" dirty="0"/>
              <a:t>The percentage value of eosinophils is 9.3% which is &gt; 4%. </a:t>
            </a:r>
            <a:br>
              <a:rPr lang="en-GB" dirty="0"/>
            </a:br>
            <a:r>
              <a:rPr lang="en-GB" dirty="0"/>
              <a:t>For the absolute value, </a:t>
            </a:r>
            <a:r>
              <a:rPr lang="en-US" dirty="0"/>
              <a:t>example of the result is x 10 to the power of 9, but </a:t>
            </a:r>
            <a:r>
              <a:rPr lang="en-US" dirty="0" err="1"/>
              <a:t>uL</a:t>
            </a:r>
            <a:r>
              <a:rPr lang="en-US" dirty="0"/>
              <a:t> means 10 to the power of 6 = one millionth. So here see the conversion. This patient result is 680, that is &gt; 150 cells/</a:t>
            </a:r>
            <a:r>
              <a:rPr lang="en-US" dirty="0" err="1"/>
              <a:t>uL</a:t>
            </a:r>
            <a:r>
              <a:rPr lang="en-US" dirty="0"/>
              <a:t>. </a:t>
            </a:r>
            <a:br>
              <a:rPr lang="en-US" dirty="0"/>
            </a:br>
            <a:r>
              <a:rPr lang="en-US" dirty="0"/>
              <a:t>So both % and absolute results suggestive of Th2 types/ high eosinophil/ allergy/atopy types of asthma</a:t>
            </a:r>
          </a:p>
        </p:txBody>
      </p:sp>
      <p:sp>
        <p:nvSpPr>
          <p:cNvPr id="4" name="Slide Number Placeholder 3">
            <a:extLst>
              <a:ext uri="{FF2B5EF4-FFF2-40B4-BE49-F238E27FC236}">
                <a16:creationId xmlns:a16="http://schemas.microsoft.com/office/drawing/2014/main" id="{891C1F79-D8CB-328C-CDE2-4D4151F1973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535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1E35A-E536-54B0-D566-BA0F50A1EE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48E800-44B7-7733-CA6F-9060B261DB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A3FB72-D6D9-41DF-ECBD-BC4B61EDD460}"/>
              </a:ext>
            </a:extLst>
          </p:cNvPr>
          <p:cNvSpPr>
            <a:spLocks noGrp="1"/>
          </p:cNvSpPr>
          <p:nvPr>
            <p:ph type="body" idx="1"/>
          </p:nvPr>
        </p:nvSpPr>
        <p:spPr/>
        <p:txBody>
          <a:bodyPr/>
          <a:lstStyle/>
          <a:p>
            <a:r>
              <a:rPr lang="en-US" dirty="0"/>
              <a:t>This 2 </a:t>
            </a:r>
            <a:r>
              <a:rPr lang="en-US" dirty="0" err="1"/>
              <a:t>astrixes</a:t>
            </a:r>
            <a:r>
              <a:rPr lang="en-US" dirty="0"/>
              <a:t> Ix is to be performed when resources are available. </a:t>
            </a:r>
          </a:p>
        </p:txBody>
      </p:sp>
      <p:sp>
        <p:nvSpPr>
          <p:cNvPr id="4" name="Slide Number Placeholder 3">
            <a:extLst>
              <a:ext uri="{FF2B5EF4-FFF2-40B4-BE49-F238E27FC236}">
                <a16:creationId xmlns:a16="http://schemas.microsoft.com/office/drawing/2014/main" id="{27441B9D-B17C-F8D5-E0E8-461EE6D39C5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2129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913C7-5FA7-850D-8BB3-D8545F1051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0EE200-34B8-C295-8731-08C0C8D392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29B103-DD14-36AF-3CDE-4DDCE7788280}"/>
              </a:ext>
            </a:extLst>
          </p:cNvPr>
          <p:cNvSpPr>
            <a:spLocks noGrp="1"/>
          </p:cNvSpPr>
          <p:nvPr>
            <p:ph type="body" idx="1"/>
          </p:nvPr>
        </p:nvSpPr>
        <p:spPr/>
        <p:txBody>
          <a:bodyPr/>
          <a:lstStyle/>
          <a:p>
            <a:r>
              <a:rPr lang="en-US" dirty="0"/>
              <a:t>This is an example with a male patient with severe atopy. </a:t>
            </a:r>
          </a:p>
        </p:txBody>
      </p:sp>
      <p:sp>
        <p:nvSpPr>
          <p:cNvPr id="4" name="Slide Number Placeholder 3">
            <a:extLst>
              <a:ext uri="{FF2B5EF4-FFF2-40B4-BE49-F238E27FC236}">
                <a16:creationId xmlns:a16="http://schemas.microsoft.com/office/drawing/2014/main" id="{F41D93F6-ADA4-8FE5-6656-1F3289767B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67072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1811A-F1F5-4126-22B9-31FE47C506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126CEA-D80D-6F80-3F77-B593347FAA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86977C-74EB-D132-6EE0-B1C0D46D4E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C3959B-B643-714E-69EC-BA36305DF87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9324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EF89C-CFC1-1FDF-137F-A94584E77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F5806-1038-7DF5-E1DA-6F4AD1701B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891E-A02A-9483-9B65-761283BD02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2D01F3-295E-69C9-629A-BC22F2BA089B}"/>
              </a:ext>
            </a:extLst>
          </p:cNvPr>
          <p:cNvSpPr>
            <a:spLocks noGrp="1"/>
          </p:cNvSpPr>
          <p:nvPr>
            <p:ph type="sldNum" sz="quarter" idx="5"/>
          </p:nvPr>
        </p:nvSpPr>
        <p:spPr/>
        <p:txBody>
          <a:bodyPr/>
          <a:lstStyle/>
          <a:p>
            <a:fld id="{AA84671B-7A11-9A47-A5EC-34224465E3B3}" type="slidenum">
              <a:rPr lang="en-US" smtClean="0"/>
              <a:t>44</a:t>
            </a:fld>
            <a:endParaRPr lang="en-US"/>
          </a:p>
        </p:txBody>
      </p:sp>
    </p:spTree>
    <p:extLst>
      <p:ext uri="{BB962C8B-B14F-4D97-AF65-F5344CB8AC3E}">
        <p14:creationId xmlns:p14="http://schemas.microsoft.com/office/powerpoint/2010/main" val="611689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14EF2-1500-72B8-7300-EC36419E73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3C35E-EFA7-6F52-5F5E-8240C3B854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13EB63-D41E-21BC-8DB6-428B61D854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1F22E6-7B5E-2135-1A1E-6E15E0CC2FF3}"/>
              </a:ext>
            </a:extLst>
          </p:cNvPr>
          <p:cNvSpPr>
            <a:spLocks noGrp="1"/>
          </p:cNvSpPr>
          <p:nvPr>
            <p:ph type="sldNum" sz="quarter" idx="5"/>
          </p:nvPr>
        </p:nvSpPr>
        <p:spPr/>
        <p:txBody>
          <a:bodyPr/>
          <a:lstStyle/>
          <a:p>
            <a:fld id="{AA84671B-7A11-9A47-A5EC-34224465E3B3}" type="slidenum">
              <a:rPr lang="en-US" smtClean="0"/>
              <a:t>45</a:t>
            </a:fld>
            <a:endParaRPr lang="en-US"/>
          </a:p>
        </p:txBody>
      </p:sp>
    </p:spTree>
    <p:extLst>
      <p:ext uri="{BB962C8B-B14F-4D97-AF65-F5344CB8AC3E}">
        <p14:creationId xmlns:p14="http://schemas.microsoft.com/office/powerpoint/2010/main" val="21610777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E28A8-2AB7-5427-96E0-C027A9259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EAAD8-2087-EEA7-F2BB-26B58F18EF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0F0329-9074-92FC-6B52-42AE03CB652E}"/>
              </a:ext>
            </a:extLst>
          </p:cNvPr>
          <p:cNvSpPr>
            <a:spLocks noGrp="1"/>
          </p:cNvSpPr>
          <p:nvPr>
            <p:ph type="body" idx="1"/>
          </p:nvPr>
        </p:nvSpPr>
        <p:spPr/>
        <p:txBody>
          <a:bodyPr/>
          <a:lstStyle/>
          <a:p>
            <a:r>
              <a:rPr lang="en-US" dirty="0"/>
              <a:t>This a graphic showing how </a:t>
            </a:r>
            <a:r>
              <a:rPr lang="en-US" dirty="0" err="1"/>
              <a:t>FeNO</a:t>
            </a:r>
            <a:r>
              <a:rPr lang="en-US" dirty="0"/>
              <a:t> works and </a:t>
            </a:r>
            <a:r>
              <a:rPr lang="en-US"/>
              <a:t>the interpretations. </a:t>
            </a:r>
            <a:endParaRPr lang="en-US" dirty="0"/>
          </a:p>
        </p:txBody>
      </p:sp>
      <p:sp>
        <p:nvSpPr>
          <p:cNvPr id="4" name="Slide Number Placeholder 3">
            <a:extLst>
              <a:ext uri="{FF2B5EF4-FFF2-40B4-BE49-F238E27FC236}">
                <a16:creationId xmlns:a16="http://schemas.microsoft.com/office/drawing/2014/main" id="{42B8769B-B6A5-AFC1-34A8-B9DE712DEE9A}"/>
              </a:ext>
            </a:extLst>
          </p:cNvPr>
          <p:cNvSpPr>
            <a:spLocks noGrp="1"/>
          </p:cNvSpPr>
          <p:nvPr>
            <p:ph type="sldNum" sz="quarter" idx="5"/>
          </p:nvPr>
        </p:nvSpPr>
        <p:spPr/>
        <p:txBody>
          <a:bodyPr/>
          <a:lstStyle/>
          <a:p>
            <a:fld id="{AA84671B-7A11-9A47-A5EC-34224465E3B3}" type="slidenum">
              <a:rPr lang="en-US" smtClean="0"/>
              <a:t>46</a:t>
            </a:fld>
            <a:endParaRPr lang="en-US"/>
          </a:p>
        </p:txBody>
      </p:sp>
    </p:spTree>
    <p:extLst>
      <p:ext uri="{BB962C8B-B14F-4D97-AF65-F5344CB8AC3E}">
        <p14:creationId xmlns:p14="http://schemas.microsoft.com/office/powerpoint/2010/main" val="15319195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BB707-7B7D-C14C-B23E-CFA8E88E3E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362D59-B912-FACF-E2B0-F5C824F923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E646B3-6342-A77B-D696-872AA0AA99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E30B50-09A3-E748-6148-52649125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84671B-7A11-9A47-A5EC-34224465E3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1154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the Ix suggested are listed in Table 3, those ticked are doable at primary care level in diagnosing asthma. If resources are available other tests are also recommended.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48</a:t>
            </a:fld>
            <a:endParaRPr lang="en-MY"/>
          </a:p>
        </p:txBody>
      </p:sp>
    </p:spTree>
    <p:extLst>
      <p:ext uri="{BB962C8B-B14F-4D97-AF65-F5344CB8AC3E}">
        <p14:creationId xmlns:p14="http://schemas.microsoft.com/office/powerpoint/2010/main" val="30030568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Figure 1 shows that flow chart in diagnosing asthma. </a:t>
            </a:r>
            <a:endParaRPr lang="en-MY" dirty="0"/>
          </a:p>
        </p:txBody>
      </p:sp>
      <p:sp>
        <p:nvSpPr>
          <p:cNvPr id="4" name="Slide Number Placeholder 3"/>
          <p:cNvSpPr>
            <a:spLocks noGrp="1"/>
          </p:cNvSpPr>
          <p:nvPr>
            <p:ph type="sldNum" sz="quarter" idx="5"/>
          </p:nvPr>
        </p:nvSpPr>
        <p:spPr/>
        <p:txBody>
          <a:bodyPr/>
          <a:lstStyle/>
          <a:p>
            <a:fld id="{27C09239-5E64-4A0C-8CE8-6FE2253AB443}" type="slidenum">
              <a:rPr lang="en-MY" smtClean="0"/>
              <a:t>49</a:t>
            </a:fld>
            <a:endParaRPr lang="en-MY"/>
          </a:p>
        </p:txBody>
      </p:sp>
    </p:spTree>
    <p:extLst>
      <p:ext uri="{BB962C8B-B14F-4D97-AF65-F5344CB8AC3E}">
        <p14:creationId xmlns:p14="http://schemas.microsoft.com/office/powerpoint/2010/main" val="23822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9ED48-F818-9635-D93C-0F6196E183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C596EF-E094-F32F-4EF7-8C9231608E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2CCF8D-14AE-958D-A471-0A44DB297744}"/>
              </a:ext>
            </a:extLst>
          </p:cNvPr>
          <p:cNvSpPr>
            <a:spLocks noGrp="1"/>
          </p:cNvSpPr>
          <p:nvPr>
            <p:ph type="body" idx="1"/>
          </p:nvPr>
        </p:nvSpPr>
        <p:spPr/>
        <p:txBody>
          <a:bodyPr/>
          <a:lstStyle/>
          <a:p>
            <a:r>
              <a:rPr lang="en-GB" dirty="0"/>
              <a:t>The difference between OR and RR: </a:t>
            </a:r>
            <a:endParaRPr lang="en-MY" dirty="0"/>
          </a:p>
        </p:txBody>
      </p:sp>
      <p:sp>
        <p:nvSpPr>
          <p:cNvPr id="4" name="Slide Number Placeholder 3">
            <a:extLst>
              <a:ext uri="{FF2B5EF4-FFF2-40B4-BE49-F238E27FC236}">
                <a16:creationId xmlns:a16="http://schemas.microsoft.com/office/drawing/2014/main" id="{5EB779CA-416B-F802-B155-9D600353EB40}"/>
              </a:ext>
            </a:extLst>
          </p:cNvPr>
          <p:cNvSpPr>
            <a:spLocks noGrp="1"/>
          </p:cNvSpPr>
          <p:nvPr>
            <p:ph type="sldNum" sz="quarter" idx="5"/>
          </p:nvPr>
        </p:nvSpPr>
        <p:spPr/>
        <p:txBody>
          <a:bodyPr/>
          <a:lstStyle/>
          <a:p>
            <a:fld id="{27C09239-5E64-4A0C-8CE8-6FE2253AB443}" type="slidenum">
              <a:rPr lang="en-MY" smtClean="0"/>
              <a:t>11</a:t>
            </a:fld>
            <a:endParaRPr lang="en-MY"/>
          </a:p>
        </p:txBody>
      </p:sp>
    </p:spTree>
    <p:extLst>
      <p:ext uri="{BB962C8B-B14F-4D97-AF65-F5344CB8AC3E}">
        <p14:creationId xmlns:p14="http://schemas.microsoft.com/office/powerpoint/2010/main" val="283031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79C9E-0BCE-81E8-A69B-26B0459610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92A2C-A3AE-C5C8-D382-C99A804112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DDAF33-FE0B-D60B-2DD8-9C0C47379C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5A5F7A-E3D3-62AB-7007-81A5A542746A}"/>
              </a:ext>
            </a:extLst>
          </p:cNvPr>
          <p:cNvSpPr>
            <a:spLocks noGrp="1"/>
          </p:cNvSpPr>
          <p:nvPr>
            <p:ph type="sldNum" sz="quarter" idx="5"/>
          </p:nvPr>
        </p:nvSpPr>
        <p:spPr/>
        <p:txBody>
          <a:bodyPr/>
          <a:lstStyle/>
          <a:p>
            <a:fld id="{AA84671B-7A11-9A47-A5EC-34224465E3B3}" type="slidenum">
              <a:rPr lang="en-US" smtClean="0"/>
              <a:t>12</a:t>
            </a:fld>
            <a:endParaRPr lang="en-US"/>
          </a:p>
        </p:txBody>
      </p:sp>
    </p:spTree>
    <p:extLst>
      <p:ext uri="{BB962C8B-B14F-4D97-AF65-F5344CB8AC3E}">
        <p14:creationId xmlns:p14="http://schemas.microsoft.com/office/powerpoint/2010/main" val="1926035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57768-1EFB-2375-E248-0726B6A399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F27B9F-41A5-D603-95E9-76A1EE2F7F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519EE6-9842-0C04-D40C-5D17AB884BD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Th2 – T helper type 2</a:t>
            </a:r>
          </a:p>
          <a:p>
            <a:r>
              <a:rPr lang="en-US" dirty="0" err="1"/>
              <a:t>FeNO</a:t>
            </a:r>
            <a:r>
              <a:rPr lang="en-US" dirty="0"/>
              <a:t> non invasive biomarker reflects airway inflammation. Nitrous oxide is produced by airway epithelial cells during inflammation, driven by Th2 cytokines. </a:t>
            </a:r>
          </a:p>
        </p:txBody>
      </p:sp>
      <p:sp>
        <p:nvSpPr>
          <p:cNvPr id="4" name="Slide Number Placeholder 3">
            <a:extLst>
              <a:ext uri="{FF2B5EF4-FFF2-40B4-BE49-F238E27FC236}">
                <a16:creationId xmlns:a16="http://schemas.microsoft.com/office/drawing/2014/main" id="{6690DA3E-51F9-D110-00D3-996170829405}"/>
              </a:ext>
            </a:extLst>
          </p:cNvPr>
          <p:cNvSpPr>
            <a:spLocks noGrp="1"/>
          </p:cNvSpPr>
          <p:nvPr>
            <p:ph type="sldNum" sz="quarter" idx="5"/>
          </p:nvPr>
        </p:nvSpPr>
        <p:spPr/>
        <p:txBody>
          <a:bodyPr/>
          <a:lstStyle/>
          <a:p>
            <a:fld id="{AA84671B-7A11-9A47-A5EC-34224465E3B3}" type="slidenum">
              <a:rPr lang="en-US" smtClean="0"/>
              <a:t>13</a:t>
            </a:fld>
            <a:endParaRPr lang="en-US"/>
          </a:p>
        </p:txBody>
      </p:sp>
    </p:spTree>
    <p:extLst>
      <p:ext uri="{BB962C8B-B14F-4D97-AF65-F5344CB8AC3E}">
        <p14:creationId xmlns:p14="http://schemas.microsoft.com/office/powerpoint/2010/main" val="423520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A12ED-B859-C5A7-F7F1-93F7B19F71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396C88-BE34-CCAE-8859-BE56619AF4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2D1437-3DA7-F978-58D4-9AB58396464D}"/>
              </a:ext>
            </a:extLst>
          </p:cNvPr>
          <p:cNvSpPr>
            <a:spLocks noGrp="1"/>
          </p:cNvSpPr>
          <p:nvPr>
            <p:ph type="body" idx="1"/>
          </p:nvPr>
        </p:nvSpPr>
        <p:spPr/>
        <p:txBody>
          <a:bodyPr/>
          <a:lstStyle/>
          <a:p>
            <a:r>
              <a:rPr lang="en-US" dirty="0"/>
              <a:t>Th2 – T helper type 2</a:t>
            </a:r>
          </a:p>
        </p:txBody>
      </p:sp>
      <p:sp>
        <p:nvSpPr>
          <p:cNvPr id="4" name="Slide Number Placeholder 3">
            <a:extLst>
              <a:ext uri="{FF2B5EF4-FFF2-40B4-BE49-F238E27FC236}">
                <a16:creationId xmlns:a16="http://schemas.microsoft.com/office/drawing/2014/main" id="{9970D0A3-4AD2-DCC8-DC0E-D3FC97BAA11E}"/>
              </a:ext>
            </a:extLst>
          </p:cNvPr>
          <p:cNvSpPr>
            <a:spLocks noGrp="1"/>
          </p:cNvSpPr>
          <p:nvPr>
            <p:ph type="sldNum" sz="quarter" idx="5"/>
          </p:nvPr>
        </p:nvSpPr>
        <p:spPr/>
        <p:txBody>
          <a:bodyPr/>
          <a:lstStyle/>
          <a:p>
            <a:fld id="{AA84671B-7A11-9A47-A5EC-34224465E3B3}" type="slidenum">
              <a:rPr lang="en-US" smtClean="0"/>
              <a:t>14</a:t>
            </a:fld>
            <a:endParaRPr lang="en-US"/>
          </a:p>
        </p:txBody>
      </p:sp>
    </p:spTree>
    <p:extLst>
      <p:ext uri="{BB962C8B-B14F-4D97-AF65-F5344CB8AC3E}">
        <p14:creationId xmlns:p14="http://schemas.microsoft.com/office/powerpoint/2010/main" val="2371463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42E0C4-CFD1-E626-2287-6221EEA11A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E1A21E-428D-70F2-D6D0-EEE7E2A10A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C648B-E23A-2632-FE58-35F77C4C5F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45878D-EA45-69C0-BC2E-0B6437BCE988}"/>
              </a:ext>
            </a:extLst>
          </p:cNvPr>
          <p:cNvSpPr>
            <a:spLocks noGrp="1"/>
          </p:cNvSpPr>
          <p:nvPr>
            <p:ph type="sldNum" sz="quarter" idx="5"/>
          </p:nvPr>
        </p:nvSpPr>
        <p:spPr/>
        <p:txBody>
          <a:bodyPr/>
          <a:lstStyle/>
          <a:p>
            <a:fld id="{AA84671B-7A11-9A47-A5EC-34224465E3B3}" type="slidenum">
              <a:rPr lang="en-US" smtClean="0"/>
              <a:t>15</a:t>
            </a:fld>
            <a:endParaRPr lang="en-US"/>
          </a:p>
        </p:txBody>
      </p:sp>
    </p:spTree>
    <p:extLst>
      <p:ext uri="{BB962C8B-B14F-4D97-AF65-F5344CB8AC3E}">
        <p14:creationId xmlns:p14="http://schemas.microsoft.com/office/powerpoint/2010/main" val="2752766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246D4-DB0E-70B3-6777-701DD83718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B21CDB-D55B-C07F-BA2C-69BACE4A5D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11168-BFBE-D352-C69C-D36C9C876E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C03F88-95E7-F2A3-1CDB-C13E99017E3A}"/>
              </a:ext>
            </a:extLst>
          </p:cNvPr>
          <p:cNvSpPr>
            <a:spLocks noGrp="1"/>
          </p:cNvSpPr>
          <p:nvPr>
            <p:ph type="sldNum" sz="quarter" idx="5"/>
          </p:nvPr>
        </p:nvSpPr>
        <p:spPr/>
        <p:txBody>
          <a:bodyPr/>
          <a:lstStyle/>
          <a:p>
            <a:fld id="{AA84671B-7A11-9A47-A5EC-34224465E3B3}" type="slidenum">
              <a:rPr lang="en-US" smtClean="0"/>
              <a:t>19</a:t>
            </a:fld>
            <a:endParaRPr lang="en-US"/>
          </a:p>
        </p:txBody>
      </p:sp>
    </p:spTree>
    <p:extLst>
      <p:ext uri="{BB962C8B-B14F-4D97-AF65-F5344CB8AC3E}">
        <p14:creationId xmlns:p14="http://schemas.microsoft.com/office/powerpoint/2010/main" val="2648882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solidFill>
          <a:schemeClr val="accent1"/>
        </a:solid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135893" y="2393204"/>
            <a:ext cx="7056107" cy="1440161"/>
          </a:xfrm>
          <a:prstGeom prst="rect">
            <a:avLst/>
          </a:prstGeom>
        </p:spPr>
        <p:txBody>
          <a:bodyPr anchor="ctr"/>
          <a:lstStyle>
            <a:lvl1pPr marL="0" indent="0" algn="l">
              <a:lnSpc>
                <a:spcPct val="100000"/>
              </a:lnSpc>
              <a:buNone/>
              <a:defRPr b="0" baseline="0">
                <a:solidFill>
                  <a:schemeClr val="bg1"/>
                </a:solidFill>
                <a:latin typeface="+mj-lt"/>
                <a:cs typeface="Arial" pitchFamily="34" charset="0"/>
              </a:defRPr>
            </a:lvl1pPr>
          </a:lstStyle>
          <a:p>
            <a:r>
              <a:rPr lang="en-US" altLang="ko-KR" dirty="0">
                <a:ea typeface="맑은 고딕" pitchFamily="50" charset="-127"/>
              </a:rPr>
              <a:t>FREE </a:t>
            </a:r>
          </a:p>
          <a:p>
            <a:r>
              <a:rPr lang="en-US" altLang="ko-KR" dirty="0">
                <a:ea typeface="맑은 고딕" pitchFamily="50" charset="-127"/>
              </a:rPr>
              <a:t>PPT TEMPLATES</a:t>
            </a:r>
            <a:endParaRPr lang="en-US" altLang="ko-KR" dirty="0"/>
          </a:p>
        </p:txBody>
      </p:sp>
      <p:sp>
        <p:nvSpPr>
          <p:cNvPr id="11" name="Text Placeholder 9"/>
          <p:cNvSpPr>
            <a:spLocks noGrp="1"/>
          </p:cNvSpPr>
          <p:nvPr>
            <p:ph type="body" sz="quarter" idx="11" hasCustomPrompt="1"/>
          </p:nvPr>
        </p:nvSpPr>
        <p:spPr>
          <a:xfrm>
            <a:off x="5135696" y="3929373"/>
            <a:ext cx="7056107" cy="651755"/>
          </a:xfrm>
          <a:prstGeom prst="rect">
            <a:avLst/>
          </a:prstGeom>
        </p:spPr>
        <p:txBody>
          <a:bodyPr anchor="ctr"/>
          <a:lstStyle>
            <a:lvl1pPr marL="0" indent="0" algn="l">
              <a:spcBef>
                <a:spcPts val="0"/>
              </a:spcBef>
              <a:buNone/>
              <a:defRPr sz="1867" b="0" baseline="0">
                <a:solidFill>
                  <a:schemeClr val="bg1"/>
                </a:solidFill>
                <a:latin typeface="+mn-lt"/>
                <a:cs typeface="Arial" pitchFamily="34" charset="0"/>
              </a:defRPr>
            </a:lvl1pPr>
          </a:lstStyle>
          <a:p>
            <a:pPr>
              <a:spcBef>
                <a:spcPts val="0"/>
              </a:spcBef>
              <a:defRPr/>
            </a:pPr>
            <a:r>
              <a:rPr lang="en-US" altLang="ko-KR" b="1" dirty="0"/>
              <a:t>INSERT THE TITLE </a:t>
            </a:r>
          </a:p>
          <a:p>
            <a:pPr>
              <a:spcBef>
                <a:spcPts val="0"/>
              </a:spcBef>
              <a:defRPr/>
            </a:pPr>
            <a:r>
              <a:rPr lang="en-US" altLang="ko-KR" b="1" dirty="0"/>
              <a:t>OF YOUR PRESENTATION HERE</a:t>
            </a:r>
            <a:endParaRPr lang="en-US" altLang="ko-KR" dirty="0"/>
          </a:p>
        </p:txBody>
      </p:sp>
    </p:spTree>
    <p:extLst>
      <p:ext uri="{BB962C8B-B14F-4D97-AF65-F5344CB8AC3E}">
        <p14:creationId xmlns:p14="http://schemas.microsoft.com/office/powerpoint/2010/main" val="333716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mages and Contents Layout">
    <p:spTree>
      <p:nvGrpSpPr>
        <p:cNvPr id="1" name=""/>
        <p:cNvGrpSpPr/>
        <p:nvPr/>
      </p:nvGrpSpPr>
      <p:grpSpPr>
        <a:xfrm>
          <a:off x="0" y="0"/>
          <a:ext cx="0" cy="0"/>
          <a:chOff x="0" y="0"/>
          <a:chExt cx="0" cy="0"/>
        </a:xfrm>
      </p:grpSpPr>
      <p:sp>
        <p:nvSpPr>
          <p:cNvPr id="7" name="Rectangle 6"/>
          <p:cNvSpPr/>
          <p:nvPr userDrawn="1"/>
        </p:nvSpPr>
        <p:spPr>
          <a:xfrm>
            <a:off x="0" y="3909485"/>
            <a:ext cx="12192000" cy="2948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3" descr="D:\Fullppt\005-PNG이미지\노트북.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07701" y="1508787"/>
            <a:ext cx="9640360" cy="4903243"/>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6017974" y="2168343"/>
            <a:ext cx="4620289" cy="3416807"/>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3" name="Rectangle 2"/>
          <p:cNvSpPr/>
          <p:nvPr userDrawn="1"/>
        </p:nvSpPr>
        <p:spPr>
          <a:xfrm>
            <a:off x="623392" y="4485118"/>
            <a:ext cx="4032448" cy="13441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396963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2346339"/>
            <a:ext cx="12192000" cy="2948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pic>
        <p:nvPicPr>
          <p:cNvPr id="6" name="Picture 2" descr="D:\Fullppt\PNG이미지\핸드폰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30944" y="1389641"/>
            <a:ext cx="3825696" cy="4632841"/>
          </a:xfrm>
          <a:prstGeom prst="rect">
            <a:avLst/>
          </a:prstGeom>
          <a:noFill/>
          <a:extLst>
            <a:ext uri="{909E8E84-426E-40DD-AFC4-6F175D3DCCD1}">
              <a14:hiddenFill xmlns:a14="http://schemas.microsoft.com/office/drawing/2010/main">
                <a:solidFill>
                  <a:srgbClr val="FFFFFF"/>
                </a:solidFill>
              </a14:hiddenFill>
            </a:ext>
          </a:extLst>
        </p:spPr>
      </p:pic>
      <p:sp>
        <p:nvSpPr>
          <p:cNvPr id="7" name="Picture Placeholder 2"/>
          <p:cNvSpPr>
            <a:spLocks noGrp="1"/>
          </p:cNvSpPr>
          <p:nvPr>
            <p:ph type="pic" idx="1" hasCustomPrompt="1"/>
          </p:nvPr>
        </p:nvSpPr>
        <p:spPr>
          <a:xfrm>
            <a:off x="9840416" y="1566977"/>
            <a:ext cx="1344149" cy="340813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7524359" y="1681512"/>
            <a:ext cx="2206355" cy="340813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1383264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1"/>
            <a:ext cx="4079776" cy="68580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2" name="Rectangle 1"/>
          <p:cNvSpPr/>
          <p:nvPr userDrawn="1"/>
        </p:nvSpPr>
        <p:spPr>
          <a:xfrm>
            <a:off x="6480043" y="0"/>
            <a:ext cx="48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3" name="Rectangle 2"/>
          <p:cNvSpPr/>
          <p:nvPr userDrawn="1"/>
        </p:nvSpPr>
        <p:spPr>
          <a:xfrm>
            <a:off x="6528043" y="1749000"/>
            <a:ext cx="240000" cy="3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914109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Images and Contents Layout">
    <p:bg>
      <p:bgPr>
        <a:solidFill>
          <a:schemeClr val="accent1"/>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1"/>
            <a:ext cx="12192000" cy="41021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1303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175787" y="242176"/>
            <a:ext cx="8016213"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4175787" y="1010261"/>
            <a:ext cx="8016213" cy="384043"/>
          </a:xfrm>
          <a:prstGeom prst="rect">
            <a:avLst/>
          </a:prstGeom>
        </p:spPr>
        <p:txBody>
          <a:bodyPr anchor="ctr"/>
          <a:lstStyle>
            <a:lvl1pPr marL="0" indent="0" algn="l">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Picture Placeholder 2"/>
          <p:cNvSpPr>
            <a:spLocks noGrp="1"/>
          </p:cNvSpPr>
          <p:nvPr>
            <p:ph type="pic" idx="1" hasCustomPrompt="1"/>
          </p:nvPr>
        </p:nvSpPr>
        <p:spPr>
          <a:xfrm>
            <a:off x="0" y="-1"/>
            <a:ext cx="4079776" cy="68580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4195293" y="1508787"/>
            <a:ext cx="4079776" cy="5349213"/>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2678016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Images and Contents Layout">
    <p:spTree>
      <p:nvGrpSpPr>
        <p:cNvPr id="1" name=""/>
        <p:cNvGrpSpPr/>
        <p:nvPr/>
      </p:nvGrpSpPr>
      <p:grpSpPr>
        <a:xfrm>
          <a:off x="0" y="0"/>
          <a:ext cx="0" cy="0"/>
          <a:chOff x="0" y="0"/>
          <a:chExt cx="0" cy="0"/>
        </a:xfrm>
      </p:grpSpPr>
      <p:sp>
        <p:nvSpPr>
          <p:cNvPr id="5" name="Rectangle 4"/>
          <p:cNvSpPr/>
          <p:nvPr userDrawn="1"/>
        </p:nvSpPr>
        <p:spPr>
          <a:xfrm>
            <a:off x="0" y="548680"/>
            <a:ext cx="8592277" cy="5760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6" name="Picture Placeholder 2"/>
          <p:cNvSpPr>
            <a:spLocks noGrp="1"/>
          </p:cNvSpPr>
          <p:nvPr>
            <p:ph type="pic" idx="1" hasCustomPrompt="1"/>
          </p:nvPr>
        </p:nvSpPr>
        <p:spPr>
          <a:xfrm>
            <a:off x="180829" y="260650"/>
            <a:ext cx="2592288"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2965139" y="260650"/>
            <a:ext cx="2592288"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1" hasCustomPrompt="1"/>
          </p:nvPr>
        </p:nvSpPr>
        <p:spPr>
          <a:xfrm>
            <a:off x="5749448" y="260650"/>
            <a:ext cx="2592288"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1126770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Images and Contents Layout">
    <p:bg>
      <p:bgPr>
        <a:solidFill>
          <a:schemeClr val="accent1"/>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8592277" y="356659"/>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6" name="Picture Placeholder 2"/>
          <p:cNvSpPr>
            <a:spLocks noGrp="1"/>
          </p:cNvSpPr>
          <p:nvPr>
            <p:ph type="pic" idx="10" hasCustomPrompt="1"/>
          </p:nvPr>
        </p:nvSpPr>
        <p:spPr>
          <a:xfrm>
            <a:off x="8592277" y="3621021"/>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1" hasCustomPrompt="1"/>
          </p:nvPr>
        </p:nvSpPr>
        <p:spPr>
          <a:xfrm>
            <a:off x="5314951" y="356659"/>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2" hasCustomPrompt="1"/>
          </p:nvPr>
        </p:nvSpPr>
        <p:spPr>
          <a:xfrm>
            <a:off x="5314951" y="3621021"/>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6306116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27381" y="4389107"/>
            <a:ext cx="11664619"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527381" y="5157192"/>
            <a:ext cx="11664619" cy="384043"/>
          </a:xfrm>
          <a:prstGeom prst="rect">
            <a:avLst/>
          </a:prstGeom>
        </p:spPr>
        <p:txBody>
          <a:bodyPr anchor="ctr"/>
          <a:lstStyle>
            <a:lvl1pPr marL="0" indent="0" algn="l">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6" name="Rectangle 5"/>
          <p:cNvSpPr/>
          <p:nvPr userDrawn="1"/>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7" name="Picture Placeholder 2"/>
          <p:cNvSpPr>
            <a:spLocks noGrp="1"/>
          </p:cNvSpPr>
          <p:nvPr>
            <p:ph type="pic" idx="12" hasCustomPrompt="1"/>
          </p:nvPr>
        </p:nvSpPr>
        <p:spPr>
          <a:xfrm>
            <a:off x="623392" y="452669"/>
            <a:ext cx="4416171" cy="374409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3" hasCustomPrompt="1"/>
          </p:nvPr>
        </p:nvSpPr>
        <p:spPr>
          <a:xfrm>
            <a:off x="5327915" y="452669"/>
            <a:ext cx="6240693"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4" hasCustomPrompt="1"/>
          </p:nvPr>
        </p:nvSpPr>
        <p:spPr>
          <a:xfrm>
            <a:off x="5327915"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2" name="Picture Placeholder 2"/>
          <p:cNvSpPr>
            <a:spLocks noGrp="1"/>
          </p:cNvSpPr>
          <p:nvPr>
            <p:ph type="pic" idx="15" hasCustomPrompt="1"/>
          </p:nvPr>
        </p:nvSpPr>
        <p:spPr>
          <a:xfrm>
            <a:off x="7488261"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3" name="Picture Placeholder 2"/>
          <p:cNvSpPr>
            <a:spLocks noGrp="1"/>
          </p:cNvSpPr>
          <p:nvPr>
            <p:ph type="pic" idx="16" hasCustomPrompt="1"/>
          </p:nvPr>
        </p:nvSpPr>
        <p:spPr>
          <a:xfrm>
            <a:off x="9648608"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3322954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r>
              <a:rPr lang="en-US" altLang="ko-KR" dirty="0"/>
              <a:t>Fully Editable Shapes</a:t>
            </a:r>
          </a:p>
        </p:txBody>
      </p:sp>
    </p:spTree>
    <p:extLst>
      <p:ext uri="{BB962C8B-B14F-4D97-AF65-F5344CB8AC3E}">
        <p14:creationId xmlns:p14="http://schemas.microsoft.com/office/powerpoint/2010/main" val="1794238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11" name="Rounded Rectangle 10"/>
          <p:cNvSpPr/>
          <p:nvPr userDrawn="1"/>
        </p:nvSpPr>
        <p:spPr>
          <a:xfrm>
            <a:off x="472011" y="1508786"/>
            <a:ext cx="3799787" cy="4865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p>
        </p:txBody>
      </p:sp>
      <p:sp>
        <p:nvSpPr>
          <p:cNvPr id="17" name="Rounded Rectangle 16"/>
          <p:cNvSpPr/>
          <p:nvPr userDrawn="1"/>
        </p:nvSpPr>
        <p:spPr>
          <a:xfrm>
            <a:off x="709243" y="1796667"/>
            <a:ext cx="144693" cy="4320631"/>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solidFill>
                <a:schemeClr val="bg1"/>
              </a:solidFill>
            </a:endParaRPr>
          </a:p>
        </p:txBody>
      </p:sp>
      <p:sp>
        <p:nvSpPr>
          <p:cNvPr id="18" name="Half Frame 17"/>
          <p:cNvSpPr/>
          <p:nvPr userDrawn="1"/>
        </p:nvSpPr>
        <p:spPr>
          <a:xfrm rot="5400000">
            <a:off x="3456857" y="1650935"/>
            <a:ext cx="669775" cy="669775"/>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solidFill>
                <a:schemeClr val="tx1"/>
              </a:solidFill>
            </a:endParaRPr>
          </a:p>
        </p:txBody>
      </p:sp>
    </p:spTree>
    <p:extLst>
      <p:ext uri="{BB962C8B-B14F-4D97-AF65-F5344CB8AC3E}">
        <p14:creationId xmlns:p14="http://schemas.microsoft.com/office/powerpoint/2010/main" val="2687646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4762990"/>
            <a:ext cx="12192000" cy="768084"/>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Thank you</a:t>
            </a:r>
          </a:p>
        </p:txBody>
      </p:sp>
      <p:sp>
        <p:nvSpPr>
          <p:cNvPr id="11" name="Text Placeholder 9"/>
          <p:cNvSpPr>
            <a:spLocks noGrp="1"/>
          </p:cNvSpPr>
          <p:nvPr>
            <p:ph type="body" sz="quarter" idx="11" hasCustomPrompt="1"/>
          </p:nvPr>
        </p:nvSpPr>
        <p:spPr>
          <a:xfrm>
            <a:off x="-197" y="5531075"/>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Oval 3"/>
          <p:cNvSpPr/>
          <p:nvPr userDrawn="1"/>
        </p:nvSpPr>
        <p:spPr>
          <a:xfrm>
            <a:off x="4415814" y="983523"/>
            <a:ext cx="3360373" cy="33603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5" name="Picture 2" descr="E:\002-KIMS BUSINESS\007-02-Fullslidesppt-Contents\20161228\02-edu\bulb-ite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549802" y="1518948"/>
            <a:ext cx="1092397" cy="2424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67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sp>
        <p:nvSpPr>
          <p:cNvPr id="6" name="Rectangle 5"/>
          <p:cNvSpPr/>
          <p:nvPr userDrawn="1"/>
        </p:nvSpPr>
        <p:spPr>
          <a:xfrm>
            <a:off x="-3472" y="0"/>
            <a:ext cx="211223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3074" name="Picture 2" descr="E:\002-KIMS BUSINESS\007-02-Fullslidesppt-Contents\20161228\02-edu\bulb-item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52645" y="1250975"/>
            <a:ext cx="2112235" cy="468794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002-KIMS BUSINESS\007-02-Fullslidesppt-Contents\20161228\02-edu\bulb-item.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50000"/>
          <a:stretch/>
        </p:blipFill>
        <p:spPr bwMode="auto">
          <a:xfrm>
            <a:off x="1052646" y="1250975"/>
            <a:ext cx="1056117" cy="4687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855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genda Layout">
    <p:spTree>
      <p:nvGrpSpPr>
        <p:cNvPr id="1" name=""/>
        <p:cNvGrpSpPr/>
        <p:nvPr/>
      </p:nvGrpSpPr>
      <p:grpSpPr>
        <a:xfrm>
          <a:off x="0" y="0"/>
          <a:ext cx="0" cy="0"/>
          <a:chOff x="0" y="0"/>
          <a:chExt cx="0" cy="0"/>
        </a:xfrm>
      </p:grpSpPr>
      <p:sp>
        <p:nvSpPr>
          <p:cNvPr id="6" name="Rectangle 5"/>
          <p:cNvSpPr/>
          <p:nvPr userDrawn="1"/>
        </p:nvSpPr>
        <p:spPr>
          <a:xfrm>
            <a:off x="-3472" y="0"/>
            <a:ext cx="211223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3074" name="Picture 2" descr="E:\002-KIMS BUSINESS\007-02-Fullslidesppt-Contents\20161228\02-edu\bulb-item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22314" y="3909054"/>
            <a:ext cx="1260665" cy="279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1038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Basic Layout">
    <p:spTree>
      <p:nvGrpSpPr>
        <p:cNvPr id="1" name=""/>
        <p:cNvGrpSpPr/>
        <p:nvPr/>
      </p:nvGrpSpPr>
      <p:grpSpPr>
        <a:xfrm>
          <a:off x="0" y="0"/>
          <a:ext cx="0" cy="0"/>
          <a:chOff x="0" y="0"/>
          <a:chExt cx="0" cy="0"/>
        </a:xfrm>
      </p:grpSpPr>
      <p:sp>
        <p:nvSpPr>
          <p:cNvPr id="2" name="Rectangle 1"/>
          <p:cNvSpPr/>
          <p:nvPr userDrawn="1"/>
        </p:nvSpPr>
        <p:spPr>
          <a:xfrm>
            <a:off x="0" y="4533123"/>
            <a:ext cx="12192000" cy="2324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Oval 3"/>
          <p:cNvSpPr/>
          <p:nvPr userDrawn="1"/>
        </p:nvSpPr>
        <p:spPr>
          <a:xfrm>
            <a:off x="5391415" y="3813043"/>
            <a:ext cx="1440160" cy="1440160"/>
          </a:xfrm>
          <a:prstGeom prst="ellipse">
            <a:avLst/>
          </a:pr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5" name="Picture 2" descr="E:\002-KIMS BUSINESS\007-02-Fullslidesppt-Contents\20161228\02-edu\bulb-ite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7409" y="4013590"/>
            <a:ext cx="468171" cy="1039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203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Rectangle 3"/>
          <p:cNvSpPr/>
          <p:nvPr userDrawn="1"/>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5" name="Rectangle 4"/>
          <p:cNvSpPr/>
          <p:nvPr userDrawn="1"/>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11482086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6839707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s and Contents Layout">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191344" y="123479"/>
            <a:ext cx="11809312" cy="6611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bg1"/>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bg1"/>
                </a:solidFill>
                <a:latin typeface="+mn-lt"/>
                <a:cs typeface="Arial" pitchFamily="34" charset="0"/>
              </a:defRPr>
            </a:lvl1pPr>
          </a:lstStyle>
          <a:p>
            <a:pPr lvl="0"/>
            <a:r>
              <a:rPr lang="en-US" altLang="ko-KR" dirty="0"/>
              <a:t>Insert the title of your subtitle Here</a:t>
            </a:r>
          </a:p>
        </p:txBody>
      </p:sp>
      <p:sp>
        <p:nvSpPr>
          <p:cNvPr id="6" name="Picture Placeholder 2"/>
          <p:cNvSpPr>
            <a:spLocks noGrp="1"/>
          </p:cNvSpPr>
          <p:nvPr>
            <p:ph type="pic" idx="12" hasCustomPrompt="1"/>
          </p:nvPr>
        </p:nvSpPr>
        <p:spPr>
          <a:xfrm>
            <a:off x="0"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3103893"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6207787"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5" hasCustomPrompt="1"/>
          </p:nvPr>
        </p:nvSpPr>
        <p:spPr>
          <a:xfrm>
            <a:off x="9311680"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3" name="Rectangle 2"/>
          <p:cNvSpPr/>
          <p:nvPr userDrawn="1"/>
        </p:nvSpPr>
        <p:spPr>
          <a:xfrm>
            <a:off x="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2" name="Rectangle 11"/>
          <p:cNvSpPr/>
          <p:nvPr userDrawn="1"/>
        </p:nvSpPr>
        <p:spPr>
          <a:xfrm>
            <a:off x="310400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3" name="Rectangle 12"/>
          <p:cNvSpPr/>
          <p:nvPr userDrawn="1"/>
        </p:nvSpPr>
        <p:spPr>
          <a:xfrm>
            <a:off x="620800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4" name="Rectangle 13"/>
          <p:cNvSpPr/>
          <p:nvPr userDrawn="1"/>
        </p:nvSpPr>
        <p:spPr>
          <a:xfrm>
            <a:off x="931200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14222806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Images and Contents Layout">
    <p:spTree>
      <p:nvGrpSpPr>
        <p:cNvPr id="1" name=""/>
        <p:cNvGrpSpPr/>
        <p:nvPr/>
      </p:nvGrpSpPr>
      <p:grpSpPr>
        <a:xfrm>
          <a:off x="0" y="0"/>
          <a:ext cx="0" cy="0"/>
          <a:chOff x="0" y="0"/>
          <a:chExt cx="0" cy="0"/>
        </a:xfrm>
      </p:grpSpPr>
      <p:sp>
        <p:nvSpPr>
          <p:cNvPr id="7" name="Rectangle 6"/>
          <p:cNvSpPr/>
          <p:nvPr userDrawn="1"/>
        </p:nvSpPr>
        <p:spPr>
          <a:xfrm>
            <a:off x="0" y="3909485"/>
            <a:ext cx="12192000" cy="2948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3" descr="D:\Fullppt\005-PNG이미지\노트북.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07701" y="1508787"/>
            <a:ext cx="9640360" cy="4903243"/>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6017974" y="2168343"/>
            <a:ext cx="4620289" cy="3416807"/>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3" name="Rectangle 2"/>
          <p:cNvSpPr/>
          <p:nvPr userDrawn="1"/>
        </p:nvSpPr>
        <p:spPr>
          <a:xfrm>
            <a:off x="623392" y="4485118"/>
            <a:ext cx="4032448" cy="13441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8787728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2346339"/>
            <a:ext cx="12192000" cy="2948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pic>
        <p:nvPicPr>
          <p:cNvPr id="6" name="Picture 2" descr="D:\Fullppt\PNG이미지\핸드폰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30944" y="1389641"/>
            <a:ext cx="3825696" cy="4632841"/>
          </a:xfrm>
          <a:prstGeom prst="rect">
            <a:avLst/>
          </a:prstGeom>
          <a:noFill/>
          <a:extLst>
            <a:ext uri="{909E8E84-426E-40DD-AFC4-6F175D3DCCD1}">
              <a14:hiddenFill xmlns:a14="http://schemas.microsoft.com/office/drawing/2010/main">
                <a:solidFill>
                  <a:srgbClr val="FFFFFF"/>
                </a:solidFill>
              </a14:hiddenFill>
            </a:ext>
          </a:extLst>
        </p:spPr>
      </p:pic>
      <p:sp>
        <p:nvSpPr>
          <p:cNvPr id="7" name="Picture Placeholder 2"/>
          <p:cNvSpPr>
            <a:spLocks noGrp="1"/>
          </p:cNvSpPr>
          <p:nvPr>
            <p:ph type="pic" idx="1" hasCustomPrompt="1"/>
          </p:nvPr>
        </p:nvSpPr>
        <p:spPr>
          <a:xfrm>
            <a:off x="9840416" y="1566977"/>
            <a:ext cx="1344149" cy="340813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7524359" y="1681512"/>
            <a:ext cx="2206355" cy="340813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4700528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1"/>
            <a:ext cx="4079776" cy="68580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2" name="Rectangle 1"/>
          <p:cNvSpPr/>
          <p:nvPr userDrawn="1"/>
        </p:nvSpPr>
        <p:spPr>
          <a:xfrm>
            <a:off x="6480043" y="0"/>
            <a:ext cx="48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3" name="Rectangle 2"/>
          <p:cNvSpPr/>
          <p:nvPr userDrawn="1"/>
        </p:nvSpPr>
        <p:spPr>
          <a:xfrm>
            <a:off x="6528043" y="1749000"/>
            <a:ext cx="240000" cy="3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22503307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Images and Contents Layout">
    <p:bg>
      <p:bgPr>
        <a:solidFill>
          <a:schemeClr val="accent1"/>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1"/>
            <a:ext cx="12192000" cy="41021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4206493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8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27381" y="4389107"/>
            <a:ext cx="11664619"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527381" y="5157192"/>
            <a:ext cx="11664619" cy="384043"/>
          </a:xfrm>
          <a:prstGeom prst="rect">
            <a:avLst/>
          </a:prstGeom>
        </p:spPr>
        <p:txBody>
          <a:bodyPr anchor="ctr"/>
          <a:lstStyle>
            <a:lvl1pPr marL="0" indent="0" algn="l">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6" name="Rectangle 5"/>
          <p:cNvSpPr/>
          <p:nvPr/>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7" name="Picture Placeholder 2"/>
          <p:cNvSpPr>
            <a:spLocks noGrp="1"/>
          </p:cNvSpPr>
          <p:nvPr>
            <p:ph type="pic" idx="12" hasCustomPrompt="1"/>
          </p:nvPr>
        </p:nvSpPr>
        <p:spPr>
          <a:xfrm>
            <a:off x="623392" y="452669"/>
            <a:ext cx="4416171" cy="374409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3" hasCustomPrompt="1"/>
          </p:nvPr>
        </p:nvSpPr>
        <p:spPr>
          <a:xfrm>
            <a:off x="5327915" y="452669"/>
            <a:ext cx="6240693"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4" hasCustomPrompt="1"/>
          </p:nvPr>
        </p:nvSpPr>
        <p:spPr>
          <a:xfrm>
            <a:off x="5327915"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2" name="Picture Placeholder 2"/>
          <p:cNvSpPr>
            <a:spLocks noGrp="1"/>
          </p:cNvSpPr>
          <p:nvPr>
            <p:ph type="pic" idx="15" hasCustomPrompt="1"/>
          </p:nvPr>
        </p:nvSpPr>
        <p:spPr>
          <a:xfrm>
            <a:off x="7488261"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3" name="Picture Placeholder 2"/>
          <p:cNvSpPr>
            <a:spLocks noGrp="1"/>
          </p:cNvSpPr>
          <p:nvPr>
            <p:ph type="pic" idx="16" hasCustomPrompt="1"/>
          </p:nvPr>
        </p:nvSpPr>
        <p:spPr>
          <a:xfrm>
            <a:off x="9648608"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grpSp>
        <p:nvGrpSpPr>
          <p:cNvPr id="14" name="Group 13">
            <a:extLst>
              <a:ext uri="{FF2B5EF4-FFF2-40B4-BE49-F238E27FC236}">
                <a16:creationId xmlns:a16="http://schemas.microsoft.com/office/drawing/2014/main" id="{3B9A38F3-16F5-4550-B23C-60813EDFD808}"/>
              </a:ext>
            </a:extLst>
          </p:cNvPr>
          <p:cNvGrpSpPr/>
          <p:nvPr userDrawn="1"/>
        </p:nvGrpSpPr>
        <p:grpSpPr>
          <a:xfrm>
            <a:off x="8839200" y="114068"/>
            <a:ext cx="3352799" cy="694930"/>
            <a:chOff x="8730712" y="176901"/>
            <a:chExt cx="3352799" cy="694930"/>
          </a:xfrm>
        </p:grpSpPr>
        <p:pic>
          <p:nvPicPr>
            <p:cNvPr id="15" name="Picture 14">
              <a:extLst>
                <a:ext uri="{FF2B5EF4-FFF2-40B4-BE49-F238E27FC236}">
                  <a16:creationId xmlns:a16="http://schemas.microsoft.com/office/drawing/2014/main" id="{AFB7282F-1D3B-46B5-A0A0-65CA7CC2D7DF}"/>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6" name="TextBox 15">
              <a:extLst>
                <a:ext uri="{FF2B5EF4-FFF2-40B4-BE49-F238E27FC236}">
                  <a16:creationId xmlns:a16="http://schemas.microsoft.com/office/drawing/2014/main" id="{7B7AFD72-82C1-4F64-9487-5E4E3F7A9338}"/>
                </a:ext>
              </a:extLst>
            </p:cNvPr>
            <p:cNvSpPr txBox="1"/>
            <p:nvPr/>
          </p:nvSpPr>
          <p:spPr>
            <a:xfrm>
              <a:off x="9484963" y="201201"/>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spTree>
    <p:extLst>
      <p:ext uri="{BB962C8B-B14F-4D97-AF65-F5344CB8AC3E}">
        <p14:creationId xmlns:p14="http://schemas.microsoft.com/office/powerpoint/2010/main" val="19512587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175787" y="242176"/>
            <a:ext cx="8016213"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4175787" y="1010261"/>
            <a:ext cx="8016213" cy="384043"/>
          </a:xfrm>
          <a:prstGeom prst="rect">
            <a:avLst/>
          </a:prstGeom>
        </p:spPr>
        <p:txBody>
          <a:bodyPr anchor="ctr"/>
          <a:lstStyle>
            <a:lvl1pPr marL="0" indent="0" algn="l">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Picture Placeholder 2"/>
          <p:cNvSpPr>
            <a:spLocks noGrp="1"/>
          </p:cNvSpPr>
          <p:nvPr>
            <p:ph type="pic" idx="1" hasCustomPrompt="1"/>
          </p:nvPr>
        </p:nvSpPr>
        <p:spPr>
          <a:xfrm>
            <a:off x="0" y="-1"/>
            <a:ext cx="4079776" cy="68580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4195293" y="1508787"/>
            <a:ext cx="4079776" cy="5349213"/>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13860033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Images and Contents Layout">
    <p:spTree>
      <p:nvGrpSpPr>
        <p:cNvPr id="1" name=""/>
        <p:cNvGrpSpPr/>
        <p:nvPr/>
      </p:nvGrpSpPr>
      <p:grpSpPr>
        <a:xfrm>
          <a:off x="0" y="0"/>
          <a:ext cx="0" cy="0"/>
          <a:chOff x="0" y="0"/>
          <a:chExt cx="0" cy="0"/>
        </a:xfrm>
      </p:grpSpPr>
      <p:sp>
        <p:nvSpPr>
          <p:cNvPr id="5" name="Rectangle 4"/>
          <p:cNvSpPr/>
          <p:nvPr userDrawn="1"/>
        </p:nvSpPr>
        <p:spPr>
          <a:xfrm>
            <a:off x="0" y="548680"/>
            <a:ext cx="8592277" cy="5760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6" name="Picture Placeholder 2"/>
          <p:cNvSpPr>
            <a:spLocks noGrp="1"/>
          </p:cNvSpPr>
          <p:nvPr>
            <p:ph type="pic" idx="1" hasCustomPrompt="1"/>
          </p:nvPr>
        </p:nvSpPr>
        <p:spPr>
          <a:xfrm>
            <a:off x="180829" y="260650"/>
            <a:ext cx="2592288"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2965139" y="260650"/>
            <a:ext cx="2592288"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1" hasCustomPrompt="1"/>
          </p:nvPr>
        </p:nvSpPr>
        <p:spPr>
          <a:xfrm>
            <a:off x="5749448" y="260650"/>
            <a:ext cx="2592288"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15211596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Images and Contents Layout">
    <p:bg>
      <p:bgPr>
        <a:solidFill>
          <a:schemeClr val="accent1"/>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8592277" y="356659"/>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6" name="Picture Placeholder 2"/>
          <p:cNvSpPr>
            <a:spLocks noGrp="1"/>
          </p:cNvSpPr>
          <p:nvPr>
            <p:ph type="pic" idx="10" hasCustomPrompt="1"/>
          </p:nvPr>
        </p:nvSpPr>
        <p:spPr>
          <a:xfrm>
            <a:off x="8592277" y="3621021"/>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1" hasCustomPrompt="1"/>
          </p:nvPr>
        </p:nvSpPr>
        <p:spPr>
          <a:xfrm>
            <a:off x="5314951" y="356659"/>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2" hasCustomPrompt="1"/>
          </p:nvPr>
        </p:nvSpPr>
        <p:spPr>
          <a:xfrm>
            <a:off x="5314951" y="3621021"/>
            <a:ext cx="2880000" cy="288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36478208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27381" y="4389107"/>
            <a:ext cx="11664619"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527381" y="5157192"/>
            <a:ext cx="11664619" cy="384043"/>
          </a:xfrm>
          <a:prstGeom prst="rect">
            <a:avLst/>
          </a:prstGeom>
        </p:spPr>
        <p:txBody>
          <a:bodyPr anchor="ctr"/>
          <a:lstStyle>
            <a:lvl1pPr marL="0" indent="0" algn="l">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6" name="Rectangle 5"/>
          <p:cNvSpPr/>
          <p:nvPr userDrawn="1"/>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7" name="Picture Placeholder 2"/>
          <p:cNvSpPr>
            <a:spLocks noGrp="1"/>
          </p:cNvSpPr>
          <p:nvPr>
            <p:ph type="pic" idx="12" hasCustomPrompt="1"/>
          </p:nvPr>
        </p:nvSpPr>
        <p:spPr>
          <a:xfrm>
            <a:off x="623392" y="452669"/>
            <a:ext cx="4416171" cy="374409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3" hasCustomPrompt="1"/>
          </p:nvPr>
        </p:nvSpPr>
        <p:spPr>
          <a:xfrm>
            <a:off x="5327915" y="452669"/>
            <a:ext cx="6240693"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4" hasCustomPrompt="1"/>
          </p:nvPr>
        </p:nvSpPr>
        <p:spPr>
          <a:xfrm>
            <a:off x="5327915"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2" name="Picture Placeholder 2"/>
          <p:cNvSpPr>
            <a:spLocks noGrp="1"/>
          </p:cNvSpPr>
          <p:nvPr>
            <p:ph type="pic" idx="15" hasCustomPrompt="1"/>
          </p:nvPr>
        </p:nvSpPr>
        <p:spPr>
          <a:xfrm>
            <a:off x="7488261"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13" name="Picture Placeholder 2"/>
          <p:cNvSpPr>
            <a:spLocks noGrp="1"/>
          </p:cNvSpPr>
          <p:nvPr>
            <p:ph type="pic" idx="16" hasCustomPrompt="1"/>
          </p:nvPr>
        </p:nvSpPr>
        <p:spPr>
          <a:xfrm>
            <a:off x="9648608" y="2420765"/>
            <a:ext cx="1920000" cy="1776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Tree>
    <p:extLst>
      <p:ext uri="{BB962C8B-B14F-4D97-AF65-F5344CB8AC3E}">
        <p14:creationId xmlns:p14="http://schemas.microsoft.com/office/powerpoint/2010/main" val="41272067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r>
              <a:rPr lang="en-US" altLang="ko-KR" dirty="0"/>
              <a:t>Fully Editable Shapes</a:t>
            </a:r>
          </a:p>
        </p:txBody>
      </p:sp>
    </p:spTree>
    <p:extLst>
      <p:ext uri="{BB962C8B-B14F-4D97-AF65-F5344CB8AC3E}">
        <p14:creationId xmlns:p14="http://schemas.microsoft.com/office/powerpoint/2010/main" val="21520212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11" name="Rounded Rectangle 10"/>
          <p:cNvSpPr/>
          <p:nvPr userDrawn="1"/>
        </p:nvSpPr>
        <p:spPr>
          <a:xfrm>
            <a:off x="472011" y="1508786"/>
            <a:ext cx="3799787" cy="4865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p>
        </p:txBody>
      </p:sp>
      <p:sp>
        <p:nvSpPr>
          <p:cNvPr id="17" name="Rounded Rectangle 16"/>
          <p:cNvSpPr/>
          <p:nvPr userDrawn="1"/>
        </p:nvSpPr>
        <p:spPr>
          <a:xfrm>
            <a:off x="709243" y="1796667"/>
            <a:ext cx="144693" cy="4320631"/>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solidFill>
                <a:schemeClr val="bg1"/>
              </a:solidFill>
            </a:endParaRPr>
          </a:p>
        </p:txBody>
      </p:sp>
      <p:sp>
        <p:nvSpPr>
          <p:cNvPr id="18" name="Half Frame 17"/>
          <p:cNvSpPr/>
          <p:nvPr userDrawn="1"/>
        </p:nvSpPr>
        <p:spPr>
          <a:xfrm rot="5400000">
            <a:off x="3456857" y="1650935"/>
            <a:ext cx="669775" cy="669775"/>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solidFill>
                <a:schemeClr val="tx1"/>
              </a:solidFill>
            </a:endParaRPr>
          </a:p>
        </p:txBody>
      </p:sp>
    </p:spTree>
    <p:extLst>
      <p:ext uri="{BB962C8B-B14F-4D97-AF65-F5344CB8AC3E}">
        <p14:creationId xmlns:p14="http://schemas.microsoft.com/office/powerpoint/2010/main" val="953129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sp>
        <p:nvSpPr>
          <p:cNvPr id="6" name="Rectangle 5"/>
          <p:cNvSpPr/>
          <p:nvPr userDrawn="1"/>
        </p:nvSpPr>
        <p:spPr>
          <a:xfrm>
            <a:off x="-3472" y="0"/>
            <a:ext cx="211223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3074" name="Picture 2" descr="E:\002-KIMS BUSINESS\007-02-Fullslidesppt-Contents\20161228\02-edu\bulb-item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52645" y="1250975"/>
            <a:ext cx="2112235" cy="468794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002-KIMS BUSINESS\007-02-Fullslidesppt-Contents\20161228\02-edu\bulb-item.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50000"/>
          <a:stretch/>
        </p:blipFill>
        <p:spPr bwMode="auto">
          <a:xfrm>
            <a:off x="1052646" y="1250975"/>
            <a:ext cx="1056117" cy="4687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1769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Layout">
    <p:spTree>
      <p:nvGrpSpPr>
        <p:cNvPr id="1" name=""/>
        <p:cNvGrpSpPr/>
        <p:nvPr/>
      </p:nvGrpSpPr>
      <p:grpSpPr>
        <a:xfrm>
          <a:off x="0" y="0"/>
          <a:ext cx="0" cy="0"/>
          <a:chOff x="0" y="0"/>
          <a:chExt cx="0" cy="0"/>
        </a:xfrm>
      </p:grpSpPr>
      <p:sp>
        <p:nvSpPr>
          <p:cNvPr id="6" name="Rectangle 5"/>
          <p:cNvSpPr/>
          <p:nvPr userDrawn="1"/>
        </p:nvSpPr>
        <p:spPr>
          <a:xfrm>
            <a:off x="-3472" y="0"/>
            <a:ext cx="211223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3074" name="Picture 2" descr="E:\002-KIMS BUSINESS\007-02-Fullslidesppt-Contents\20161228\02-edu\bulb-item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22314" y="3909054"/>
            <a:ext cx="1260665" cy="279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9703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asic Layout">
    <p:spTree>
      <p:nvGrpSpPr>
        <p:cNvPr id="1" name=""/>
        <p:cNvGrpSpPr/>
        <p:nvPr/>
      </p:nvGrpSpPr>
      <p:grpSpPr>
        <a:xfrm>
          <a:off x="0" y="0"/>
          <a:ext cx="0" cy="0"/>
          <a:chOff x="0" y="0"/>
          <a:chExt cx="0" cy="0"/>
        </a:xfrm>
      </p:grpSpPr>
      <p:sp>
        <p:nvSpPr>
          <p:cNvPr id="2" name="Rectangle 1"/>
          <p:cNvSpPr/>
          <p:nvPr userDrawn="1"/>
        </p:nvSpPr>
        <p:spPr>
          <a:xfrm>
            <a:off x="0" y="4533123"/>
            <a:ext cx="12192000" cy="2324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Oval 3"/>
          <p:cNvSpPr/>
          <p:nvPr userDrawn="1"/>
        </p:nvSpPr>
        <p:spPr>
          <a:xfrm>
            <a:off x="5391415" y="3813043"/>
            <a:ext cx="1440160" cy="1440160"/>
          </a:xfrm>
          <a:prstGeom prst="ellipse">
            <a:avLst/>
          </a:pr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5" name="Picture 2" descr="E:\002-KIMS BUSINESS\007-02-Fullslidesppt-Contents\20161228\02-edu\bulb-ite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7409" y="4013590"/>
            <a:ext cx="468171" cy="1039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9164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Rectangle 3"/>
          <p:cNvSpPr/>
          <p:nvPr userDrawn="1"/>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5" name="Rectangle 4"/>
          <p:cNvSpPr/>
          <p:nvPr userDrawn="1"/>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grpSp>
        <p:nvGrpSpPr>
          <p:cNvPr id="6" name="Group 5">
            <a:extLst>
              <a:ext uri="{FF2B5EF4-FFF2-40B4-BE49-F238E27FC236}">
                <a16:creationId xmlns:a16="http://schemas.microsoft.com/office/drawing/2014/main" id="{733B7D44-5C7F-4B01-A16E-64F409E11ECD}"/>
              </a:ext>
            </a:extLst>
          </p:cNvPr>
          <p:cNvGrpSpPr/>
          <p:nvPr userDrawn="1"/>
        </p:nvGrpSpPr>
        <p:grpSpPr>
          <a:xfrm>
            <a:off x="8839200" y="114068"/>
            <a:ext cx="3352799" cy="694930"/>
            <a:chOff x="8730712" y="176901"/>
            <a:chExt cx="3352799" cy="694930"/>
          </a:xfrm>
        </p:grpSpPr>
        <p:pic>
          <p:nvPicPr>
            <p:cNvPr id="7" name="Picture 6">
              <a:extLst>
                <a:ext uri="{FF2B5EF4-FFF2-40B4-BE49-F238E27FC236}">
                  <a16:creationId xmlns:a16="http://schemas.microsoft.com/office/drawing/2014/main" id="{1581A343-07E8-422D-9AB5-D3E0F366188F}"/>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8" name="TextBox 7">
              <a:extLst>
                <a:ext uri="{FF2B5EF4-FFF2-40B4-BE49-F238E27FC236}">
                  <a16:creationId xmlns:a16="http://schemas.microsoft.com/office/drawing/2014/main" id="{437B92FD-3099-46A4-8EAB-99C70BE62760}"/>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Tree>
    <p:extLst>
      <p:ext uri="{BB962C8B-B14F-4D97-AF65-F5344CB8AC3E}">
        <p14:creationId xmlns:p14="http://schemas.microsoft.com/office/powerpoint/2010/main" val="1295120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610443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s and Contents Layout">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191344" y="123479"/>
            <a:ext cx="11809312" cy="6611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0" name="Text Placeholder 9"/>
          <p:cNvSpPr>
            <a:spLocks noGrp="1"/>
          </p:cNvSpPr>
          <p:nvPr>
            <p:ph type="body" sz="quarter" idx="10" hasCustomPrompt="1"/>
          </p:nvPr>
        </p:nvSpPr>
        <p:spPr>
          <a:xfrm>
            <a:off x="0" y="242176"/>
            <a:ext cx="12192000" cy="768085"/>
          </a:xfrm>
          <a:prstGeom prst="rect">
            <a:avLst/>
          </a:prstGeom>
        </p:spPr>
        <p:txBody>
          <a:bodyPr anchor="ctr"/>
          <a:lstStyle>
            <a:lvl1pPr marL="0" indent="0" algn="ctr">
              <a:buNone/>
              <a:defRPr sz="4800" b="0" baseline="0">
                <a:solidFill>
                  <a:schemeClr val="bg1"/>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1"/>
            <a:ext cx="12192000" cy="384043"/>
          </a:xfrm>
          <a:prstGeom prst="rect">
            <a:avLst/>
          </a:prstGeom>
        </p:spPr>
        <p:txBody>
          <a:bodyPr anchor="ctr"/>
          <a:lstStyle>
            <a:lvl1pPr marL="0" indent="0" algn="ctr">
              <a:buNone/>
              <a:defRPr sz="1867" b="0" baseline="0">
                <a:solidFill>
                  <a:schemeClr val="bg1"/>
                </a:solidFill>
                <a:latin typeface="+mn-lt"/>
                <a:cs typeface="Arial" pitchFamily="34" charset="0"/>
              </a:defRPr>
            </a:lvl1pPr>
          </a:lstStyle>
          <a:p>
            <a:pPr lvl="0"/>
            <a:r>
              <a:rPr lang="en-US" altLang="ko-KR" dirty="0"/>
              <a:t>Insert the title of your subtitle Here</a:t>
            </a:r>
          </a:p>
        </p:txBody>
      </p:sp>
      <p:sp>
        <p:nvSpPr>
          <p:cNvPr id="6" name="Picture Placeholder 2"/>
          <p:cNvSpPr>
            <a:spLocks noGrp="1"/>
          </p:cNvSpPr>
          <p:nvPr>
            <p:ph type="pic" idx="12" hasCustomPrompt="1"/>
          </p:nvPr>
        </p:nvSpPr>
        <p:spPr>
          <a:xfrm>
            <a:off x="0"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3103893"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6207787"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9" name="Picture Placeholder 2"/>
          <p:cNvSpPr>
            <a:spLocks noGrp="1"/>
          </p:cNvSpPr>
          <p:nvPr>
            <p:ph type="pic" idx="15" hasCustomPrompt="1"/>
          </p:nvPr>
        </p:nvSpPr>
        <p:spPr>
          <a:xfrm>
            <a:off x="9311680" y="1797032"/>
            <a:ext cx="2880320" cy="249606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Your Picture Here</a:t>
            </a:r>
            <a:endParaRPr lang="ko-KR" altLang="en-US" dirty="0"/>
          </a:p>
        </p:txBody>
      </p:sp>
      <p:sp>
        <p:nvSpPr>
          <p:cNvPr id="3" name="Rectangle 2"/>
          <p:cNvSpPr/>
          <p:nvPr userDrawn="1"/>
        </p:nvSpPr>
        <p:spPr>
          <a:xfrm>
            <a:off x="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2" name="Rectangle 11"/>
          <p:cNvSpPr/>
          <p:nvPr userDrawn="1"/>
        </p:nvSpPr>
        <p:spPr>
          <a:xfrm>
            <a:off x="310400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3" name="Rectangle 12"/>
          <p:cNvSpPr/>
          <p:nvPr userDrawn="1"/>
        </p:nvSpPr>
        <p:spPr>
          <a:xfrm>
            <a:off x="620800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4" name="Rectangle 13"/>
          <p:cNvSpPr/>
          <p:nvPr userDrawn="1"/>
        </p:nvSpPr>
        <p:spPr>
          <a:xfrm>
            <a:off x="9312000" y="4293096"/>
            <a:ext cx="288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extLst>
      <p:ext uri="{BB962C8B-B14F-4D97-AF65-F5344CB8AC3E}">
        <p14:creationId xmlns:p14="http://schemas.microsoft.com/office/powerpoint/2010/main" val="16386292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3.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531999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98" r:id="rId3"/>
  </p:sldLayoutIdLst>
  <p:txStyles>
    <p:titleStyle>
      <a:lvl1pPr algn="ctr" defTabSz="1219170" rtl="0" eaLnBrk="1" latinLnBrk="1"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06537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Lst>
  <p:txStyles>
    <p:titleStyle>
      <a:lvl1pPr algn="ctr" defTabSz="1219170" rtl="0" eaLnBrk="1" latinLnBrk="1"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8776817"/>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Lst>
  <p:txStyles>
    <p:titleStyle>
      <a:lvl1pPr algn="ctr" defTabSz="1219170" rtl="0" eaLnBrk="1" latinLnBrk="1"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hyperlink" Target="https://ginasthma.org/2024-report/" TargetMode="Externa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31.png"/><Relationship Id="rId5" Type="http://schemas.openxmlformats.org/officeDocument/2006/relationships/image" Target="../media/image26.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image" Target="../media/image38.png"/><Relationship Id="rId5" Type="http://schemas.openxmlformats.org/officeDocument/2006/relationships/image" Target="../media/image26.png"/><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image" Target="../media/image40.png"/><Relationship Id="rId5" Type="http://schemas.openxmlformats.org/officeDocument/2006/relationships/image" Target="../media/image26.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40.png"/><Relationship Id="rId5" Type="http://schemas.openxmlformats.org/officeDocument/2006/relationships/image" Target="../media/image26.png"/><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7.xml"/><Relationship Id="rId5" Type="http://schemas.openxmlformats.org/officeDocument/2006/relationships/image" Target="../media/image48.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17.xml"/><Relationship Id="rId6" Type="http://schemas.openxmlformats.org/officeDocument/2006/relationships/image" Target="../media/image40.png"/><Relationship Id="rId5" Type="http://schemas.openxmlformats.org/officeDocument/2006/relationships/image" Target="../media/image26.png"/><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image" Target="../media/image50.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10.pn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image" Target="../media/image490.png"/><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66416" y="504888"/>
            <a:ext cx="11515242" cy="1897989"/>
          </a:xfrm>
        </p:spPr>
        <p:txBody>
          <a:bodyPr/>
          <a:lstStyle/>
          <a:p>
            <a:pPr algn="ctr"/>
            <a:r>
              <a:rPr lang="en-US" altLang="ko-KR" sz="4400" b="1" dirty="0">
                <a:ea typeface="맑은 고딕" pitchFamily="50" charset="-127"/>
              </a:rPr>
              <a:t>TRAINING OF CORE TRAINERS ON CPG</a:t>
            </a:r>
          </a:p>
          <a:p>
            <a:pPr algn="ctr"/>
            <a:r>
              <a:rPr lang="en-US" altLang="ko-KR" sz="4000" b="1" dirty="0">
                <a:latin typeface="Bradley Hand ITC" panose="03070402050302030203" pitchFamily="66" charset="0"/>
                <a:ea typeface="맑은 고딕" pitchFamily="50" charset="-127"/>
              </a:rPr>
              <a:t>MANAGEMENT OF ASTHMA IN ADULTS (SECOND EDITION)</a:t>
            </a:r>
            <a:endParaRPr lang="en-US" altLang="ko-KR" sz="4000" b="1" dirty="0">
              <a:latin typeface="Bradley Hand ITC" panose="03070402050302030203" pitchFamily="66" charset="0"/>
            </a:endParaRPr>
          </a:p>
        </p:txBody>
      </p:sp>
      <p:pic>
        <p:nvPicPr>
          <p:cNvPr id="2" name="Picture 1">
            <a:extLst>
              <a:ext uri="{FF2B5EF4-FFF2-40B4-BE49-F238E27FC236}">
                <a16:creationId xmlns:a16="http://schemas.microsoft.com/office/drawing/2014/main" id="{935B988B-A739-47DD-9F51-C881C2DF75D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rot="21214611">
            <a:off x="681924" y="3088491"/>
            <a:ext cx="2209000" cy="3404458"/>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E78D9AFC-3A3B-4B72-95A2-2834DC7207F3}"/>
              </a:ext>
            </a:extLst>
          </p:cNvPr>
          <p:cNvSpPr/>
          <p:nvPr/>
        </p:nvSpPr>
        <p:spPr>
          <a:xfrm>
            <a:off x="6814088" y="6507430"/>
            <a:ext cx="5377912" cy="1967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Rectangle 6">
            <a:extLst>
              <a:ext uri="{FF2B5EF4-FFF2-40B4-BE49-F238E27FC236}">
                <a16:creationId xmlns:a16="http://schemas.microsoft.com/office/drawing/2014/main" id="{5B908268-2B98-40C4-87CB-8727D63C7856}"/>
              </a:ext>
            </a:extLst>
          </p:cNvPr>
          <p:cNvSpPr/>
          <p:nvPr/>
        </p:nvSpPr>
        <p:spPr>
          <a:xfrm>
            <a:off x="0" y="153780"/>
            <a:ext cx="5377912" cy="1967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Rectangle 8">
            <a:extLst>
              <a:ext uri="{FF2B5EF4-FFF2-40B4-BE49-F238E27FC236}">
                <a16:creationId xmlns:a16="http://schemas.microsoft.com/office/drawing/2014/main" id="{B78BB431-A2DA-473A-A2E7-41714856C33D}"/>
              </a:ext>
            </a:extLst>
          </p:cNvPr>
          <p:cNvSpPr/>
          <p:nvPr/>
        </p:nvSpPr>
        <p:spPr>
          <a:xfrm>
            <a:off x="3407044" y="2500057"/>
            <a:ext cx="5377912" cy="34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Rectangle: Rounded Corners 9">
            <a:extLst>
              <a:ext uri="{FF2B5EF4-FFF2-40B4-BE49-F238E27FC236}">
                <a16:creationId xmlns:a16="http://schemas.microsoft.com/office/drawing/2014/main" id="{3080F231-158A-46F9-BB23-22E7D9747E81}"/>
              </a:ext>
            </a:extLst>
          </p:cNvPr>
          <p:cNvSpPr/>
          <p:nvPr/>
        </p:nvSpPr>
        <p:spPr>
          <a:xfrm>
            <a:off x="3583134" y="3009519"/>
            <a:ext cx="8298524" cy="3023077"/>
          </a:xfrm>
          <a:prstGeom prst="roundRect">
            <a:avLst/>
          </a:prstGeom>
          <a:solidFill>
            <a:srgbClr val="50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1" b="0" i="0" u="none" strike="noStrike" kern="1200" cap="none" spc="0" normalizeH="0" baseline="0" noProof="0">
              <a:ln>
                <a:noFill/>
              </a:ln>
              <a:solidFill>
                <a:prstClr val="white"/>
              </a:solidFill>
              <a:effectLst/>
              <a:uLnTx/>
              <a:uFillTx/>
              <a:latin typeface="Arial"/>
              <a:cs typeface="+mn-cs"/>
            </a:endParaRPr>
          </a:p>
        </p:txBody>
      </p:sp>
      <p:sp>
        <p:nvSpPr>
          <p:cNvPr id="11" name="Text Placeholder 3">
            <a:extLst>
              <a:ext uri="{FF2B5EF4-FFF2-40B4-BE49-F238E27FC236}">
                <a16:creationId xmlns:a16="http://schemas.microsoft.com/office/drawing/2014/main" id="{201A28CF-619E-470A-8A6B-70E115A89818}"/>
              </a:ext>
            </a:extLst>
          </p:cNvPr>
          <p:cNvSpPr txBox="1">
            <a:spLocks/>
          </p:cNvSpPr>
          <p:nvPr/>
        </p:nvSpPr>
        <p:spPr>
          <a:xfrm>
            <a:off x="3781522" y="3841725"/>
            <a:ext cx="7901748" cy="1897989"/>
          </a:xfrm>
          <a:prstGeom prst="rect">
            <a:avLst/>
          </a:prstGeom>
        </p:spPr>
        <p:txBody>
          <a:bodyPr anchor="ctr"/>
          <a:lstStyle>
            <a:lvl1pPr marL="0" indent="0" algn="l" defTabSz="1219170" rtl="0" eaLnBrk="1" latinLnBrk="1" hangingPunct="1">
              <a:spcBef>
                <a:spcPts val="0"/>
              </a:spcBef>
              <a:buFont typeface="Arial" pitchFamily="34" charset="0"/>
              <a:buNone/>
              <a:defRPr sz="1867" b="0" kern="1200" baseline="0">
                <a:solidFill>
                  <a:schemeClr val="bg1"/>
                </a:solidFill>
                <a:latin typeface="+mn-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lgn="ctr">
              <a:defRPr/>
            </a:pPr>
            <a:r>
              <a:rPr lang="en-US" altLang="ko-KR" sz="4400" b="1" dirty="0">
                <a:solidFill>
                  <a:schemeClr val="tx1"/>
                </a:solidFill>
              </a:rPr>
              <a:t>LECTURE 1</a:t>
            </a:r>
          </a:p>
          <a:p>
            <a:pPr algn="ctr">
              <a:defRPr/>
            </a:pPr>
            <a:r>
              <a:rPr lang="en-US" altLang="ko-KR" sz="4000" b="1" dirty="0">
                <a:solidFill>
                  <a:schemeClr val="tx1"/>
                </a:solidFill>
                <a:latin typeface="Ink Free" panose="03080402000500000000" pitchFamily="66" charset="0"/>
              </a:rPr>
              <a:t>RISK FACTORS &amp; DIAGNOSIS</a:t>
            </a:r>
          </a:p>
          <a:p>
            <a:pPr algn="ctr">
              <a:defRPr/>
            </a:pPr>
            <a:endParaRPr lang="en-US" altLang="ko-KR" sz="1800" b="1" dirty="0"/>
          </a:p>
          <a:p>
            <a:pPr algn="ctr">
              <a:defRPr/>
            </a:pPr>
            <a:r>
              <a:rPr lang="en-US" altLang="ko-KR" sz="1800" b="1" dirty="0">
                <a:solidFill>
                  <a:schemeClr val="tx1"/>
                </a:solidFill>
              </a:rPr>
              <a:t>Dr. </a:t>
            </a:r>
            <a:r>
              <a:rPr lang="en-US" altLang="ko-KR" sz="1800" b="1" dirty="0" err="1">
                <a:solidFill>
                  <a:schemeClr val="tx1"/>
                </a:solidFill>
              </a:rPr>
              <a:t>Mazapuspavina</a:t>
            </a:r>
            <a:r>
              <a:rPr lang="en-US" altLang="ko-KR" sz="1800" b="1" dirty="0">
                <a:solidFill>
                  <a:schemeClr val="tx1"/>
                </a:solidFill>
              </a:rPr>
              <a:t> Md Yasin</a:t>
            </a:r>
          </a:p>
          <a:p>
            <a:pPr algn="ctr">
              <a:defRPr/>
            </a:pPr>
            <a:r>
              <a:rPr lang="en-US" altLang="ko-KR" sz="1800" dirty="0">
                <a:solidFill>
                  <a:schemeClr val="tx1"/>
                </a:solidFill>
              </a:rPr>
              <a:t>Consultant Family Medicine </a:t>
            </a:r>
          </a:p>
          <a:p>
            <a:pPr algn="ctr">
              <a:defRPr/>
            </a:pPr>
            <a:r>
              <a:rPr lang="en-US" altLang="ko-KR" sz="1800" dirty="0">
                <a:solidFill>
                  <a:schemeClr val="tx1"/>
                </a:solidFill>
              </a:rPr>
              <a:t>Department Primary Care Medicine, </a:t>
            </a:r>
          </a:p>
          <a:p>
            <a:pPr algn="ctr">
              <a:defRPr/>
            </a:pPr>
            <a:r>
              <a:rPr lang="en-US" altLang="ko-KR" sz="1800" dirty="0">
                <a:solidFill>
                  <a:schemeClr val="tx1"/>
                </a:solidFill>
              </a:rPr>
              <a:t>Faculty of Medicine UiTM Sg </a:t>
            </a:r>
            <a:r>
              <a:rPr lang="en-US" altLang="ko-KR" sz="1800" dirty="0" err="1">
                <a:solidFill>
                  <a:schemeClr val="tx1"/>
                </a:solidFill>
              </a:rPr>
              <a:t>Buloh</a:t>
            </a:r>
            <a:r>
              <a:rPr lang="en-US" altLang="ko-KR" sz="1800" dirty="0">
                <a:solidFill>
                  <a:schemeClr val="tx1"/>
                </a:solidFill>
              </a:rPr>
              <a:t> Campus</a:t>
            </a:r>
          </a:p>
          <a:p>
            <a:pPr algn="ctr">
              <a:defRPr/>
            </a:pPr>
            <a:r>
              <a:rPr lang="en-US" altLang="ko-KR" sz="1800" dirty="0" err="1">
                <a:solidFill>
                  <a:schemeClr val="tx1"/>
                </a:solidFill>
              </a:rPr>
              <a:t>Universiti</a:t>
            </a:r>
            <a:r>
              <a:rPr lang="en-US" altLang="ko-KR" sz="1800" dirty="0">
                <a:solidFill>
                  <a:schemeClr val="tx1"/>
                </a:solidFill>
              </a:rPr>
              <a:t> </a:t>
            </a:r>
            <a:r>
              <a:rPr lang="en-US" altLang="ko-KR" sz="1800" dirty="0" err="1">
                <a:solidFill>
                  <a:schemeClr val="tx1"/>
                </a:solidFill>
              </a:rPr>
              <a:t>Teknologi</a:t>
            </a:r>
            <a:r>
              <a:rPr lang="en-US" altLang="ko-KR" sz="1800" dirty="0">
                <a:solidFill>
                  <a:schemeClr val="tx1"/>
                </a:solidFill>
              </a:rPr>
              <a:t> MARA Malaysia</a:t>
            </a:r>
          </a:p>
          <a:p>
            <a:pPr algn="ctr">
              <a:defRPr/>
            </a:pPr>
            <a:endParaRPr lang="en-US" altLang="ko-KR" sz="3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032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9E695-3954-4C86-9470-9D8852EDBAE7}"/>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6D9EA8A4-657D-7E0E-4A5D-0054B1EFACA5}"/>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15D18D09-4D8B-7F5C-44A4-408AC6789143}"/>
                </a:ext>
              </a:extLst>
            </p:cNvPr>
            <p:cNvPicPr>
              <a:picLocks noChangeAspect="1"/>
            </p:cNvPicPr>
            <p:nvPr/>
          </p:nvPicPr>
          <p:blipFill rotWithShape="1">
            <a:blip r:embed="rId3"/>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5EE5F489-34E2-B32A-02A7-6EA8EF14C1CD}"/>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2" name="Text Placeholder 1">
            <a:extLst>
              <a:ext uri="{FF2B5EF4-FFF2-40B4-BE49-F238E27FC236}">
                <a16:creationId xmlns:a16="http://schemas.microsoft.com/office/drawing/2014/main" id="{E0038D80-D11D-B117-3B43-F490FD17ADBB}"/>
              </a:ext>
            </a:extLst>
          </p:cNvPr>
          <p:cNvSpPr>
            <a:spLocks noGrp="1"/>
          </p:cNvSpPr>
          <p:nvPr>
            <p:ph type="body" sz="quarter" idx="10"/>
          </p:nvPr>
        </p:nvSpPr>
        <p:spPr>
          <a:xfrm>
            <a:off x="98759" y="361314"/>
            <a:ext cx="12093241" cy="768085"/>
          </a:xfrm>
        </p:spPr>
        <p:txBody>
          <a:bodyPr/>
          <a:lstStyle/>
          <a:p>
            <a:r>
              <a:rPr lang="en-US" altLang="ko-KR" sz="4400" b="1" dirty="0">
                <a:solidFill>
                  <a:srgbClr val="32AEB8"/>
                </a:solidFill>
              </a:rPr>
              <a:t>Risk Factors: Co-morbidities</a:t>
            </a:r>
          </a:p>
        </p:txBody>
      </p:sp>
      <p:sp>
        <p:nvSpPr>
          <p:cNvPr id="4" name="Rectangle 3">
            <a:extLst>
              <a:ext uri="{FF2B5EF4-FFF2-40B4-BE49-F238E27FC236}">
                <a16:creationId xmlns:a16="http://schemas.microsoft.com/office/drawing/2014/main" id="{279C6755-E75A-4ECF-A9DA-1E196C391AD2}"/>
              </a:ext>
            </a:extLst>
          </p:cNvPr>
          <p:cNvSpPr/>
          <p:nvPr/>
        </p:nvSpPr>
        <p:spPr>
          <a:xfrm>
            <a:off x="248771" y="1694467"/>
            <a:ext cx="11576436" cy="3970318"/>
          </a:xfrm>
          <a:prstGeom prst="rect">
            <a:avLst/>
          </a:prstGeom>
        </p:spPr>
        <p:txBody>
          <a:bodyPr wrap="square">
            <a:spAutoFit/>
          </a:bodyPr>
          <a:lstStyle/>
          <a:p>
            <a:pPr marL="457200" indent="-457200" algn="just">
              <a:buFont typeface="Arial" panose="020B0604020202020204" pitchFamily="34" charset="0"/>
              <a:buChar char="•"/>
            </a:pPr>
            <a:r>
              <a:rPr lang="en-GB" sz="2800" b="1" dirty="0">
                <a:solidFill>
                  <a:srgbClr val="FF0000"/>
                </a:solidFill>
              </a:rPr>
              <a:t>Obesity: </a:t>
            </a:r>
            <a:r>
              <a:rPr lang="en-GB" sz="2800" dirty="0">
                <a:solidFill>
                  <a:srgbClr val="000000"/>
                </a:solidFill>
              </a:rPr>
              <a:t>[RR=1.50, 95% CI 1.22 to 1.83]</a:t>
            </a:r>
          </a:p>
          <a:p>
            <a:pPr marL="457200" indent="-457200" algn="just">
              <a:buFont typeface="Arial" panose="020B0604020202020204" pitchFamily="34" charset="0"/>
              <a:buChar char="•"/>
            </a:pPr>
            <a:r>
              <a:rPr lang="en-GB" sz="2800" b="1" dirty="0">
                <a:solidFill>
                  <a:srgbClr val="FF0000"/>
                </a:solidFill>
              </a:rPr>
              <a:t>Allergic rhinitis: </a:t>
            </a:r>
          </a:p>
          <a:p>
            <a:pPr marL="544513" algn="just" defTabSz="622300"/>
            <a:r>
              <a:rPr lang="en-GB" sz="2800" dirty="0">
                <a:solidFill>
                  <a:srgbClr val="000000"/>
                </a:solidFill>
              </a:rPr>
              <a:t>10-40% patients with allergy rhinitis have asthma. </a:t>
            </a:r>
          </a:p>
          <a:p>
            <a:pPr marL="544513" algn="just"/>
            <a:r>
              <a:rPr lang="en-GB" sz="2800" dirty="0">
                <a:solidFill>
                  <a:srgbClr val="000000"/>
                </a:solidFill>
              </a:rPr>
              <a:t>[OR=4.16, 95% CI 3.57 to 4.86]</a:t>
            </a:r>
            <a:r>
              <a:rPr lang="en-GB" sz="2800" baseline="-25000" dirty="0">
                <a:solidFill>
                  <a:srgbClr val="000000"/>
                </a:solidFill>
              </a:rPr>
              <a:t> </a:t>
            </a:r>
            <a:endParaRPr lang="en-GB" sz="2800" dirty="0">
              <a:solidFill>
                <a:srgbClr val="000000"/>
              </a:solidFill>
            </a:endParaRPr>
          </a:p>
          <a:p>
            <a:pPr marL="457200" indent="-457200" algn="just">
              <a:buFont typeface="Arial" panose="020B0604020202020204" pitchFamily="34" charset="0"/>
              <a:buChar char="•"/>
            </a:pPr>
            <a:r>
              <a:rPr lang="en-GB" sz="2800" b="1" dirty="0">
                <a:solidFill>
                  <a:srgbClr val="FF0000"/>
                </a:solidFill>
              </a:rPr>
              <a:t>Chronic rhinosinusitis: </a:t>
            </a:r>
          </a:p>
          <a:p>
            <a:pPr marL="544513" algn="just"/>
            <a:r>
              <a:rPr lang="en-MY" sz="2800" dirty="0"/>
              <a:t>with and without nasal polyps – associated with more severe asthma, especially with nasal polyps.</a:t>
            </a:r>
            <a:r>
              <a:rPr lang="en-GB" sz="2800" dirty="0">
                <a:solidFill>
                  <a:srgbClr val="000000"/>
                </a:solidFill>
              </a:rPr>
              <a:t> </a:t>
            </a:r>
          </a:p>
          <a:p>
            <a:pPr marL="544513" algn="just"/>
            <a:r>
              <a:rPr lang="en-GB" sz="2800" dirty="0">
                <a:solidFill>
                  <a:srgbClr val="000000"/>
                </a:solidFill>
              </a:rPr>
              <a:t>[RR=3.53, 95% CI 2.11 to 5.91]</a:t>
            </a:r>
            <a:endParaRPr lang="en-GB" sz="2800" baseline="-25000" dirty="0">
              <a:solidFill>
                <a:srgbClr val="000000"/>
              </a:solidFill>
            </a:endParaRPr>
          </a:p>
          <a:p>
            <a:pPr marL="457200" indent="-457200" algn="just">
              <a:buFont typeface="Arial" panose="020B0604020202020204" pitchFamily="34" charset="0"/>
              <a:buChar char="•"/>
            </a:pPr>
            <a:r>
              <a:rPr lang="en-GB" sz="2800" b="1" dirty="0">
                <a:solidFill>
                  <a:srgbClr val="FF0000"/>
                </a:solidFill>
              </a:rPr>
              <a:t>Gastroesophageal reflux disease</a:t>
            </a:r>
            <a:endParaRPr lang="en-MY" sz="2800" b="1" dirty="0">
              <a:solidFill>
                <a:srgbClr val="FF0000"/>
              </a:solidFill>
            </a:endParaRPr>
          </a:p>
        </p:txBody>
      </p:sp>
      <p:sp>
        <p:nvSpPr>
          <p:cNvPr id="8" name="TextBox 7">
            <a:extLst>
              <a:ext uri="{FF2B5EF4-FFF2-40B4-BE49-F238E27FC236}">
                <a16:creationId xmlns:a16="http://schemas.microsoft.com/office/drawing/2014/main" id="{DE83DDE3-7E8D-483B-A527-7756A30DB9B7}"/>
              </a:ext>
            </a:extLst>
          </p:cNvPr>
          <p:cNvSpPr txBox="1"/>
          <p:nvPr/>
        </p:nvSpPr>
        <p:spPr>
          <a:xfrm>
            <a:off x="350413" y="6096576"/>
            <a:ext cx="9243038" cy="400110"/>
          </a:xfrm>
          <a:prstGeom prst="rect">
            <a:avLst/>
          </a:prstGeom>
          <a:noFill/>
        </p:spPr>
        <p:txBody>
          <a:bodyPr wrap="square">
            <a:spAutoFit/>
          </a:bodyPr>
          <a:lstStyle/>
          <a:p>
            <a:r>
              <a:rPr lang="en-GB" sz="1000" dirty="0"/>
              <a:t>SIGN &amp; BTS. British Guideline on the Management of Asthma. SIGN-BTS;2019</a:t>
            </a:r>
          </a:p>
          <a:p>
            <a:r>
              <a:rPr lang="en-MY" sz="1000" b="0" i="0" u="none" strike="noStrike" baseline="0" dirty="0"/>
              <a:t>Plaza Moral V, et al. GEMA 5.3. Spanish Guideline </a:t>
            </a:r>
            <a:r>
              <a:rPr lang="en-GB" sz="1000" b="0" i="0" u="none" strike="noStrike" baseline="0" dirty="0"/>
              <a:t>on the Management of Asthma. Open Respir Arch. 2023;5(4):100277.</a:t>
            </a:r>
          </a:p>
        </p:txBody>
      </p:sp>
    </p:spTree>
    <p:extLst>
      <p:ext uri="{BB962C8B-B14F-4D97-AF65-F5344CB8AC3E}">
        <p14:creationId xmlns:p14="http://schemas.microsoft.com/office/powerpoint/2010/main" val="2978950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EEEA9-5587-B519-01E5-C068E9EE2FE4}"/>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33F3A6AE-ED95-3770-1208-A0C98CD8CE3B}"/>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DE96837E-5562-5F0C-AFA9-D3F4EDFAF462}"/>
                </a:ext>
              </a:extLst>
            </p:cNvPr>
            <p:cNvPicPr>
              <a:picLocks noChangeAspect="1"/>
            </p:cNvPicPr>
            <p:nvPr/>
          </p:nvPicPr>
          <p:blipFill rotWithShape="1">
            <a:blip r:embed="rId3"/>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213E5075-4716-4A84-4C08-E29091B2610F}"/>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3" name="TextBox 2">
            <a:extLst>
              <a:ext uri="{FF2B5EF4-FFF2-40B4-BE49-F238E27FC236}">
                <a16:creationId xmlns:a16="http://schemas.microsoft.com/office/drawing/2014/main" id="{5FCFFE4C-67AA-FEB0-32E2-5CCBD48194EF}"/>
              </a:ext>
            </a:extLst>
          </p:cNvPr>
          <p:cNvSpPr txBox="1"/>
          <p:nvPr/>
        </p:nvSpPr>
        <p:spPr>
          <a:xfrm>
            <a:off x="317813" y="6019632"/>
            <a:ext cx="9243038" cy="553998"/>
          </a:xfrm>
          <a:prstGeom prst="rect">
            <a:avLst/>
          </a:prstGeom>
          <a:noFill/>
        </p:spPr>
        <p:txBody>
          <a:bodyPr wrap="square">
            <a:spAutoFit/>
          </a:bodyPr>
          <a:lstStyle/>
          <a:p>
            <a:r>
              <a:rPr lang="en-GB" sz="1000" dirty="0"/>
              <a:t>SIGN &amp; BTS. British Guideline on the Management of Asthma. SIGN-BTS;2019</a:t>
            </a:r>
          </a:p>
          <a:p>
            <a:r>
              <a:rPr lang="en-MY" sz="1000" b="0" i="0" u="none" strike="noStrike" baseline="0" dirty="0"/>
              <a:t>Plaza Moral V, et al. GEMA 5.3. Spanish Guideline </a:t>
            </a:r>
            <a:r>
              <a:rPr lang="en-GB" sz="1000" b="0" i="0" u="none" strike="noStrike" baseline="0" dirty="0"/>
              <a:t>on the Management of Asthma. Open Respir Arch. 2023;5(4):100277</a:t>
            </a:r>
          </a:p>
          <a:p>
            <a:r>
              <a:rPr lang="en-MY" sz="1000" dirty="0"/>
              <a:t>GINA. Global Strategy for Asthma Management and Prevention (2024 update). 2024</a:t>
            </a:r>
            <a:endParaRPr lang="en-GB" sz="1000" b="0" i="0" u="none" strike="noStrike" baseline="0" dirty="0"/>
          </a:p>
        </p:txBody>
      </p:sp>
      <p:sp>
        <p:nvSpPr>
          <p:cNvPr id="2" name="Text Placeholder 1">
            <a:extLst>
              <a:ext uri="{FF2B5EF4-FFF2-40B4-BE49-F238E27FC236}">
                <a16:creationId xmlns:a16="http://schemas.microsoft.com/office/drawing/2014/main" id="{0F074F91-4C80-78E1-589E-E1CF418BE2A0}"/>
              </a:ext>
            </a:extLst>
          </p:cNvPr>
          <p:cNvSpPr>
            <a:spLocks noGrp="1"/>
          </p:cNvSpPr>
          <p:nvPr>
            <p:ph type="body" sz="quarter" idx="10"/>
          </p:nvPr>
        </p:nvSpPr>
        <p:spPr>
          <a:xfrm>
            <a:off x="98758" y="400656"/>
            <a:ext cx="12093241" cy="768085"/>
          </a:xfrm>
        </p:spPr>
        <p:txBody>
          <a:bodyPr/>
          <a:lstStyle/>
          <a:p>
            <a:r>
              <a:rPr lang="en-US" altLang="ko-KR" sz="4400" b="1" dirty="0">
                <a:solidFill>
                  <a:srgbClr val="32AEB8"/>
                </a:solidFill>
              </a:rPr>
              <a:t>Other Risk Factors</a:t>
            </a:r>
          </a:p>
        </p:txBody>
      </p:sp>
      <p:sp>
        <p:nvSpPr>
          <p:cNvPr id="4" name="Rectangle 3">
            <a:extLst>
              <a:ext uri="{FF2B5EF4-FFF2-40B4-BE49-F238E27FC236}">
                <a16:creationId xmlns:a16="http://schemas.microsoft.com/office/drawing/2014/main" id="{C775FA78-2EEF-4D5F-BF7F-93367F4FA324}"/>
              </a:ext>
            </a:extLst>
          </p:cNvPr>
          <p:cNvSpPr/>
          <p:nvPr/>
        </p:nvSpPr>
        <p:spPr>
          <a:xfrm>
            <a:off x="317813" y="1681645"/>
            <a:ext cx="11556373" cy="3416320"/>
          </a:xfrm>
          <a:prstGeom prst="rect">
            <a:avLst/>
          </a:prstGeom>
        </p:spPr>
        <p:txBody>
          <a:bodyPr wrap="square">
            <a:spAutoFit/>
          </a:bodyPr>
          <a:lstStyle/>
          <a:p>
            <a:pPr marL="457200" indent="-457200" algn="just">
              <a:buFont typeface="Arial" panose="020B0604020202020204" pitchFamily="34" charset="0"/>
              <a:buChar char="•"/>
            </a:pPr>
            <a:r>
              <a:rPr lang="en-GB" sz="3200" b="1" dirty="0">
                <a:solidFill>
                  <a:srgbClr val="FF0000"/>
                </a:solidFill>
              </a:rPr>
              <a:t>Socio-economic:</a:t>
            </a:r>
            <a:r>
              <a:rPr lang="en-GB" sz="3200" dirty="0">
                <a:solidFill>
                  <a:srgbClr val="000000"/>
                </a:solidFill>
              </a:rPr>
              <a:t> Limited access to education and/or  health care</a:t>
            </a:r>
          </a:p>
          <a:p>
            <a:pPr marL="457200" indent="-457200" algn="just">
              <a:buFont typeface="Arial" panose="020B0604020202020204" pitchFamily="34" charset="0"/>
              <a:buChar char="•"/>
            </a:pPr>
            <a:r>
              <a:rPr lang="en-GB" sz="3200" b="1" dirty="0">
                <a:solidFill>
                  <a:srgbClr val="FF0000"/>
                </a:solidFill>
              </a:rPr>
              <a:t>Pre-menstrual asthma: </a:t>
            </a:r>
          </a:p>
          <a:p>
            <a:pPr algn="just"/>
            <a:r>
              <a:rPr lang="en-GB" sz="3200" dirty="0">
                <a:solidFill>
                  <a:srgbClr val="000000"/>
                </a:solidFill>
              </a:rPr>
              <a:t>    Refers to worsening of asthma symptoms in females in </a:t>
            </a:r>
          </a:p>
          <a:p>
            <a:pPr algn="just"/>
            <a:r>
              <a:rPr lang="en-GB" sz="3200" dirty="0">
                <a:solidFill>
                  <a:srgbClr val="000000"/>
                </a:solidFill>
              </a:rPr>
              <a:t>    days leading up to their menstrual period. </a:t>
            </a:r>
          </a:p>
          <a:p>
            <a:pPr marL="806450" lvl="1" indent="-357188" algn="just">
              <a:buFont typeface="Wingdings" panose="05000000000000000000" pitchFamily="2" charset="2"/>
              <a:buChar char="§"/>
              <a:tabLst>
                <a:tab pos="806450" algn="l"/>
              </a:tabLst>
            </a:pPr>
            <a:r>
              <a:rPr lang="en-GB" sz="2800" dirty="0">
                <a:solidFill>
                  <a:srgbClr val="000000"/>
                </a:solidFill>
              </a:rPr>
              <a:t>increasing age (SMD=0.42, 95% CI 0.03 to 0.82)</a:t>
            </a:r>
          </a:p>
          <a:p>
            <a:pPr marL="806450" lvl="1" indent="-357188" algn="just">
              <a:buFont typeface="Wingdings" panose="05000000000000000000" pitchFamily="2" charset="2"/>
              <a:buChar char="§"/>
              <a:tabLst>
                <a:tab pos="806450" algn="l"/>
              </a:tabLst>
            </a:pPr>
            <a:r>
              <a:rPr lang="en-GB" sz="2800" dirty="0">
                <a:solidFill>
                  <a:srgbClr val="000000"/>
                </a:solidFill>
              </a:rPr>
              <a:t>longer duration of asthma (SMD=0.81, 95% CI 0.41 to 1.20)</a:t>
            </a:r>
            <a:endParaRPr lang="en-MY" sz="2800" dirty="0">
              <a:solidFill>
                <a:srgbClr val="000000"/>
              </a:solidFill>
            </a:endParaRPr>
          </a:p>
        </p:txBody>
      </p:sp>
    </p:spTree>
    <p:extLst>
      <p:ext uri="{BB962C8B-B14F-4D97-AF65-F5344CB8AC3E}">
        <p14:creationId xmlns:p14="http://schemas.microsoft.com/office/powerpoint/2010/main" val="3037007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240B2-9B5B-9D79-C5E6-A0CDA93E6FE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9E4C279-D14C-A877-53A1-212A9C801D7E}"/>
              </a:ext>
            </a:extLst>
          </p:cNvPr>
          <p:cNvSpPr>
            <a:spLocks noGrp="1"/>
          </p:cNvSpPr>
          <p:nvPr>
            <p:ph type="body" sz="quarter" idx="10"/>
          </p:nvPr>
        </p:nvSpPr>
        <p:spPr>
          <a:xfrm>
            <a:off x="98758" y="362624"/>
            <a:ext cx="12093241" cy="844150"/>
          </a:xfrm>
        </p:spPr>
        <p:txBody>
          <a:bodyPr/>
          <a:lstStyle/>
          <a:p>
            <a:r>
              <a:rPr lang="en-US" altLang="ko-KR" sz="4400" b="1" dirty="0">
                <a:solidFill>
                  <a:srgbClr val="32AEB8"/>
                </a:solidFill>
              </a:rPr>
              <a:t>Definition: Asthma Diagnosis</a:t>
            </a:r>
          </a:p>
        </p:txBody>
      </p:sp>
      <p:pic>
        <p:nvPicPr>
          <p:cNvPr id="4" name="Picture 3">
            <a:extLst>
              <a:ext uri="{FF2B5EF4-FFF2-40B4-BE49-F238E27FC236}">
                <a16:creationId xmlns:a16="http://schemas.microsoft.com/office/drawing/2014/main" id="{335A232C-C1CF-3C22-D512-3C8735C33305}"/>
              </a:ext>
            </a:extLst>
          </p:cNvPr>
          <p:cNvPicPr>
            <a:picLocks noChangeAspect="1"/>
          </p:cNvPicPr>
          <p:nvPr/>
        </p:nvPicPr>
        <p:blipFill>
          <a:blip r:embed="rId3"/>
          <a:stretch>
            <a:fillRect/>
          </a:stretch>
        </p:blipFill>
        <p:spPr>
          <a:xfrm>
            <a:off x="393502" y="1471632"/>
            <a:ext cx="11280525" cy="4889726"/>
          </a:xfrm>
          <a:prstGeom prst="rect">
            <a:avLst/>
          </a:prstGeom>
        </p:spPr>
      </p:pic>
      <p:pic>
        <p:nvPicPr>
          <p:cNvPr id="7" name="Picture 6">
            <a:extLst>
              <a:ext uri="{FF2B5EF4-FFF2-40B4-BE49-F238E27FC236}">
                <a16:creationId xmlns:a16="http://schemas.microsoft.com/office/drawing/2014/main" id="{A44D7369-25C5-BB04-B53F-4993DDD2845B}"/>
              </a:ext>
            </a:extLst>
          </p:cNvPr>
          <p:cNvPicPr>
            <a:picLocks noChangeAspect="1"/>
          </p:cNvPicPr>
          <p:nvPr/>
        </p:nvPicPr>
        <p:blipFill rotWithShape="1">
          <a:blip r:embed="rId4"/>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96FBD65F-A5BF-8DCF-CDAF-D87F080EB262}"/>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3" name="Rectangle 2">
            <a:extLst>
              <a:ext uri="{FF2B5EF4-FFF2-40B4-BE49-F238E27FC236}">
                <a16:creationId xmlns:a16="http://schemas.microsoft.com/office/drawing/2014/main" id="{71295E15-F887-4242-B0F2-AFFD45CE2681}"/>
              </a:ext>
            </a:extLst>
          </p:cNvPr>
          <p:cNvSpPr/>
          <p:nvPr/>
        </p:nvSpPr>
        <p:spPr>
          <a:xfrm>
            <a:off x="10709329" y="6121831"/>
            <a:ext cx="1265744" cy="400110"/>
          </a:xfrm>
          <a:prstGeom prst="rect">
            <a:avLst/>
          </a:prstGeom>
        </p:spPr>
        <p:txBody>
          <a:bodyPr wrap="square">
            <a:spAutoFit/>
          </a:bodyPr>
          <a:lstStyle/>
          <a:p>
            <a:pPr algn="ctr"/>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615727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4DB8F-0FAA-AAB9-B955-9A2F386ED80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051EF82-A985-744E-7271-655CE76DEB17}"/>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7" name="TextBox 6">
            <a:extLst>
              <a:ext uri="{FF2B5EF4-FFF2-40B4-BE49-F238E27FC236}">
                <a16:creationId xmlns:a16="http://schemas.microsoft.com/office/drawing/2014/main" id="{CFBAA7AE-FBCF-F685-D718-BB93D1931C49}"/>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3" name="Rectangle 2">
            <a:extLst>
              <a:ext uri="{FF2B5EF4-FFF2-40B4-BE49-F238E27FC236}">
                <a16:creationId xmlns:a16="http://schemas.microsoft.com/office/drawing/2014/main" id="{D21A3143-296D-49C1-AEE4-F5080ED2C93E}"/>
              </a:ext>
            </a:extLst>
          </p:cNvPr>
          <p:cNvSpPr/>
          <p:nvPr/>
        </p:nvSpPr>
        <p:spPr>
          <a:xfrm>
            <a:off x="98758" y="1468741"/>
            <a:ext cx="11481964" cy="4678204"/>
          </a:xfrm>
          <a:prstGeom prst="rect">
            <a:avLst/>
          </a:prstGeom>
        </p:spPr>
        <p:txBody>
          <a:bodyPr wrap="square">
            <a:spAutoFit/>
          </a:bodyPr>
          <a:lstStyle/>
          <a:p>
            <a:pPr marL="457200" indent="-457200" algn="just">
              <a:buFont typeface="Arial" panose="020B0604020202020204" pitchFamily="34" charset="0"/>
              <a:buChar char="•"/>
            </a:pPr>
            <a:r>
              <a:rPr lang="en-GB" sz="2600" dirty="0"/>
              <a:t>Asthma is a </a:t>
            </a:r>
            <a:r>
              <a:rPr lang="en-GB" sz="2600" b="1" dirty="0">
                <a:solidFill>
                  <a:srgbClr val="FF0000"/>
                </a:solidFill>
              </a:rPr>
              <a:t>heterogeneous disease </a:t>
            </a:r>
            <a:r>
              <a:rPr lang="en-GB" sz="2600" dirty="0"/>
              <a:t>with </a:t>
            </a:r>
            <a:r>
              <a:rPr lang="en-GB" sz="2600" b="1" dirty="0">
                <a:solidFill>
                  <a:srgbClr val="FF0000"/>
                </a:solidFill>
              </a:rPr>
              <a:t>distinct inflammatory patterns.</a:t>
            </a:r>
          </a:p>
          <a:p>
            <a:pPr algn="just"/>
            <a:endParaRPr lang="en-GB" b="1" dirty="0">
              <a:solidFill>
                <a:srgbClr val="FF0000"/>
              </a:solidFill>
            </a:endParaRPr>
          </a:p>
          <a:p>
            <a:pPr marL="457200" indent="-457200" algn="just">
              <a:buFont typeface="Arial" panose="020B0604020202020204" pitchFamily="34" charset="0"/>
              <a:buChar char="•"/>
            </a:pPr>
            <a:r>
              <a:rPr lang="en-GB" sz="2600" dirty="0"/>
              <a:t>In </a:t>
            </a:r>
            <a:r>
              <a:rPr lang="en-GB" sz="2600" b="1" dirty="0">
                <a:solidFill>
                  <a:srgbClr val="FF0000"/>
                </a:solidFill>
              </a:rPr>
              <a:t>Type 2 (Th2)-high asthma</a:t>
            </a:r>
            <a:r>
              <a:rPr lang="en-GB" sz="2600" dirty="0"/>
              <a:t>, inflammation is driven by </a:t>
            </a:r>
            <a:r>
              <a:rPr lang="en-GB" sz="2600" b="1" dirty="0">
                <a:solidFill>
                  <a:srgbClr val="FF0000"/>
                </a:solidFill>
              </a:rPr>
              <a:t>T2 cytokines</a:t>
            </a:r>
            <a:r>
              <a:rPr lang="en-MY" sz="2600" b="1" dirty="0">
                <a:solidFill>
                  <a:srgbClr val="FF0000"/>
                </a:solidFill>
              </a:rPr>
              <a:t> [interleukin (IL)-4, IL-5 and IL-13]</a:t>
            </a:r>
            <a:r>
              <a:rPr lang="en-MY" sz="2600" dirty="0"/>
              <a:t>, leading to </a:t>
            </a:r>
            <a:r>
              <a:rPr lang="en-MY" sz="2600" b="1" dirty="0">
                <a:solidFill>
                  <a:srgbClr val="FF0000"/>
                </a:solidFill>
              </a:rPr>
              <a:t>eosinophilic inflammation</a:t>
            </a:r>
            <a:r>
              <a:rPr lang="en-MY" sz="2600" dirty="0"/>
              <a:t>, </a:t>
            </a:r>
            <a:r>
              <a:rPr lang="en-GB" sz="2600" b="1" dirty="0">
                <a:solidFill>
                  <a:srgbClr val="FF0000"/>
                </a:solidFill>
              </a:rPr>
              <a:t>elevated </a:t>
            </a:r>
            <a:r>
              <a:rPr lang="en-GB" sz="2600" b="1" dirty="0" err="1">
                <a:solidFill>
                  <a:srgbClr val="FF0000"/>
                </a:solidFill>
              </a:rPr>
              <a:t>IgE</a:t>
            </a:r>
            <a:r>
              <a:rPr lang="en-GB" sz="2600" b="1" dirty="0">
                <a:solidFill>
                  <a:srgbClr val="FF0000"/>
                </a:solidFill>
              </a:rPr>
              <a:t> </a:t>
            </a:r>
            <a:r>
              <a:rPr lang="en-GB" sz="2600" dirty="0"/>
              <a:t>and </a:t>
            </a:r>
            <a:r>
              <a:rPr lang="en-GB" sz="2600" b="1" dirty="0">
                <a:solidFill>
                  <a:srgbClr val="FF0000"/>
                </a:solidFill>
              </a:rPr>
              <a:t>increased</a:t>
            </a:r>
            <a:r>
              <a:rPr lang="en-GB" sz="2600" dirty="0"/>
              <a:t> fractionated exhaled nitric oxide </a:t>
            </a:r>
            <a:r>
              <a:rPr lang="en-GB" sz="2600" b="1" dirty="0">
                <a:solidFill>
                  <a:srgbClr val="FF0000"/>
                </a:solidFill>
              </a:rPr>
              <a:t>(</a:t>
            </a:r>
            <a:r>
              <a:rPr lang="en-GB" sz="2600" b="1" dirty="0" err="1">
                <a:solidFill>
                  <a:srgbClr val="FF0000"/>
                </a:solidFill>
              </a:rPr>
              <a:t>FeNO</a:t>
            </a:r>
            <a:r>
              <a:rPr lang="en-GB" sz="2600" b="1" dirty="0">
                <a:solidFill>
                  <a:srgbClr val="FF0000"/>
                </a:solidFill>
              </a:rPr>
              <a:t>) </a:t>
            </a:r>
            <a:r>
              <a:rPr lang="en-GB" sz="2600" dirty="0"/>
              <a:t>levels. This phenotype is typically responsive to inhaled corticosteroids (ICS) and biologics targeting T2 pathways. </a:t>
            </a:r>
          </a:p>
          <a:p>
            <a:pPr algn="just"/>
            <a:endParaRPr lang="en-GB" dirty="0"/>
          </a:p>
          <a:p>
            <a:pPr marL="457200" indent="-457200" algn="just">
              <a:buFont typeface="Arial" panose="020B0604020202020204" pitchFamily="34" charset="0"/>
              <a:buChar char="•"/>
            </a:pPr>
            <a:r>
              <a:rPr lang="en-GB" sz="2600" dirty="0"/>
              <a:t>In contrast, </a:t>
            </a:r>
            <a:r>
              <a:rPr lang="en-GB" sz="2600" b="1" dirty="0">
                <a:solidFill>
                  <a:srgbClr val="FF0000"/>
                </a:solidFill>
              </a:rPr>
              <a:t>neutrophilic asthma </a:t>
            </a:r>
            <a:r>
              <a:rPr lang="en-GB" sz="2600" dirty="0"/>
              <a:t>is associated with </a:t>
            </a:r>
            <a:r>
              <a:rPr lang="en-GB" sz="2600" b="1" dirty="0">
                <a:solidFill>
                  <a:srgbClr val="FF0000"/>
                </a:solidFill>
              </a:rPr>
              <a:t>low or absent T2 </a:t>
            </a:r>
            <a:r>
              <a:rPr lang="en-GB" sz="2600" dirty="0"/>
              <a:t>inflammation and may involve IL-17 and other non-T2 cytokines, with </a:t>
            </a:r>
            <a:r>
              <a:rPr lang="en-GB" sz="2600" b="1" dirty="0">
                <a:solidFill>
                  <a:srgbClr val="FF0000"/>
                </a:solidFill>
              </a:rPr>
              <a:t>neutrophilic inflammation </a:t>
            </a:r>
            <a:r>
              <a:rPr lang="en-GB" sz="2600" dirty="0"/>
              <a:t>and </a:t>
            </a:r>
            <a:r>
              <a:rPr lang="en-GB" sz="2600" b="1" dirty="0">
                <a:solidFill>
                  <a:srgbClr val="FF0000"/>
                </a:solidFill>
              </a:rPr>
              <a:t>steroid resistance </a:t>
            </a:r>
            <a:r>
              <a:rPr lang="en-GB" sz="2600" dirty="0"/>
              <a:t>often observed.</a:t>
            </a:r>
            <a:endParaRPr lang="en-MY" sz="2600" dirty="0"/>
          </a:p>
        </p:txBody>
      </p:sp>
      <p:sp>
        <p:nvSpPr>
          <p:cNvPr id="10" name="Text Placeholder 1">
            <a:extLst>
              <a:ext uri="{FF2B5EF4-FFF2-40B4-BE49-F238E27FC236}">
                <a16:creationId xmlns:a16="http://schemas.microsoft.com/office/drawing/2014/main" id="{E1175ED4-F1CB-43BB-84F0-0778430C4134}"/>
              </a:ext>
            </a:extLst>
          </p:cNvPr>
          <p:cNvSpPr>
            <a:spLocks noGrp="1"/>
          </p:cNvSpPr>
          <p:nvPr>
            <p:ph type="body" sz="quarter" idx="10"/>
          </p:nvPr>
        </p:nvSpPr>
        <p:spPr>
          <a:xfrm>
            <a:off x="98758" y="362624"/>
            <a:ext cx="12093241" cy="844150"/>
          </a:xfrm>
        </p:spPr>
        <p:txBody>
          <a:bodyPr/>
          <a:lstStyle/>
          <a:p>
            <a:r>
              <a:rPr lang="en-US" altLang="ko-KR" sz="4400" b="1" dirty="0">
                <a:solidFill>
                  <a:srgbClr val="32AEB8"/>
                </a:solidFill>
              </a:rPr>
              <a:t>Definition: Asthma Diagnosis</a:t>
            </a:r>
            <a:r>
              <a:rPr lang="en-US" altLang="ko-KR" sz="2400" b="1" dirty="0">
                <a:solidFill>
                  <a:srgbClr val="32AEB8"/>
                </a:solidFill>
              </a:rPr>
              <a:t>-2</a:t>
            </a:r>
            <a:endParaRPr lang="en-US" altLang="ko-KR" sz="4400" b="1" dirty="0">
              <a:solidFill>
                <a:srgbClr val="32AEB8"/>
              </a:solidFill>
            </a:endParaRPr>
          </a:p>
        </p:txBody>
      </p:sp>
    </p:spTree>
    <p:extLst>
      <p:ext uri="{BB962C8B-B14F-4D97-AF65-F5344CB8AC3E}">
        <p14:creationId xmlns:p14="http://schemas.microsoft.com/office/powerpoint/2010/main" val="394098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1233D-C6EF-771A-AFFB-34D94D90A54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8FD3E26-BCE9-C952-3CEA-0B82123FCFC8}"/>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5" name="TextBox 4">
            <a:extLst>
              <a:ext uri="{FF2B5EF4-FFF2-40B4-BE49-F238E27FC236}">
                <a16:creationId xmlns:a16="http://schemas.microsoft.com/office/drawing/2014/main" id="{2F7B5BD7-188D-88C0-1B94-51FAB12D0471}"/>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pic>
        <p:nvPicPr>
          <p:cNvPr id="6" name="Picture 5">
            <a:extLst>
              <a:ext uri="{FF2B5EF4-FFF2-40B4-BE49-F238E27FC236}">
                <a16:creationId xmlns:a16="http://schemas.microsoft.com/office/drawing/2014/main" id="{FA4FC3D9-EB27-E900-4F01-B14B8BAFCF4B}"/>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802859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63EBA-FB68-B956-4598-ED7AE2AD12C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578CE8E-9C33-73BA-251B-1FA1FC6ECD93}"/>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E7877797-3673-9E5D-0539-11D65B9971BA}"/>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pic>
        <p:nvPicPr>
          <p:cNvPr id="5" name="Picture 4">
            <a:extLst>
              <a:ext uri="{FF2B5EF4-FFF2-40B4-BE49-F238E27FC236}">
                <a16:creationId xmlns:a16="http://schemas.microsoft.com/office/drawing/2014/main" id="{B7B059DE-CE8F-206C-ADD2-3C07D6635317}"/>
              </a:ext>
            </a:extLst>
          </p:cNvPr>
          <p:cNvPicPr>
            <a:picLocks noChangeAspect="1"/>
          </p:cNvPicPr>
          <p:nvPr/>
        </p:nvPicPr>
        <p:blipFill>
          <a:blip r:embed="rId4"/>
          <a:stretch>
            <a:fillRect/>
          </a:stretch>
        </p:blipFill>
        <p:spPr>
          <a:xfrm>
            <a:off x="698103" y="1250973"/>
            <a:ext cx="10795794" cy="4870858"/>
          </a:xfrm>
          <a:prstGeom prst="rect">
            <a:avLst/>
          </a:prstGeom>
        </p:spPr>
      </p:pic>
      <p:sp>
        <p:nvSpPr>
          <p:cNvPr id="9" name="Text Placeholder 1">
            <a:extLst>
              <a:ext uri="{FF2B5EF4-FFF2-40B4-BE49-F238E27FC236}">
                <a16:creationId xmlns:a16="http://schemas.microsoft.com/office/drawing/2014/main" id="{3A3F3FD3-CCFD-4099-9A82-496B8E1366E2}"/>
              </a:ext>
            </a:extLst>
          </p:cNvPr>
          <p:cNvSpPr txBox="1">
            <a:spLocks/>
          </p:cNvSpPr>
          <p:nvPr/>
        </p:nvSpPr>
        <p:spPr>
          <a:xfrm>
            <a:off x="98758" y="362624"/>
            <a:ext cx="12093241" cy="844150"/>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Definition: Asthma Diagnosis</a:t>
            </a:r>
            <a:r>
              <a:rPr lang="en-US" altLang="ko-KR" sz="2400" b="1" dirty="0">
                <a:solidFill>
                  <a:srgbClr val="32AEB8"/>
                </a:solidFill>
              </a:rPr>
              <a:t>-3</a:t>
            </a:r>
            <a:endParaRPr lang="en-US" altLang="ko-KR" sz="4400" b="1" dirty="0">
              <a:solidFill>
                <a:srgbClr val="32AEB8"/>
              </a:solidFill>
            </a:endParaRPr>
          </a:p>
        </p:txBody>
      </p:sp>
      <p:sp>
        <p:nvSpPr>
          <p:cNvPr id="10" name="Rectangle 9">
            <a:extLst>
              <a:ext uri="{FF2B5EF4-FFF2-40B4-BE49-F238E27FC236}">
                <a16:creationId xmlns:a16="http://schemas.microsoft.com/office/drawing/2014/main" id="{FA1C112F-DB48-418F-B560-FF13A028D87F}"/>
              </a:ext>
            </a:extLst>
          </p:cNvPr>
          <p:cNvSpPr/>
          <p:nvPr/>
        </p:nvSpPr>
        <p:spPr>
          <a:xfrm>
            <a:off x="10709329" y="6121831"/>
            <a:ext cx="1265744" cy="400110"/>
          </a:xfrm>
          <a:prstGeom prst="rect">
            <a:avLst/>
          </a:prstGeom>
        </p:spPr>
        <p:txBody>
          <a:bodyPr wrap="square">
            <a:spAutoFit/>
          </a:bodyPr>
          <a:lstStyle/>
          <a:p>
            <a:pPr algn="ctr"/>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2877601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F81FE-05C1-2D14-594B-EF1BE53B1E15}"/>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842E3A96-C4C4-9B29-5AC5-6E93BA91950F}"/>
              </a:ext>
            </a:extLst>
          </p:cNvPr>
          <p:cNvSpPr/>
          <p:nvPr/>
        </p:nvSpPr>
        <p:spPr>
          <a:xfrm>
            <a:off x="551679" y="0"/>
            <a:ext cx="286904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latinLnBrk="1"/>
            <a:endParaRPr lang="ko-KR" altLang="en-US" sz="2400">
              <a:solidFill>
                <a:prstClr val="white"/>
              </a:solidFill>
              <a:latin typeface="Arial"/>
            </a:endParaRPr>
          </a:p>
        </p:txBody>
      </p:sp>
      <p:sp>
        <p:nvSpPr>
          <p:cNvPr id="20" name="Text Placeholder 1">
            <a:extLst>
              <a:ext uri="{FF2B5EF4-FFF2-40B4-BE49-F238E27FC236}">
                <a16:creationId xmlns:a16="http://schemas.microsoft.com/office/drawing/2014/main" id="{45E163F8-3EE1-5E84-0897-7B7978F00C3A}"/>
              </a:ext>
            </a:extLst>
          </p:cNvPr>
          <p:cNvSpPr txBox="1">
            <a:spLocks/>
          </p:cNvSpPr>
          <p:nvPr/>
        </p:nvSpPr>
        <p:spPr>
          <a:xfrm>
            <a:off x="551679" y="1837226"/>
            <a:ext cx="2869044" cy="192054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pPr>
            <a:r>
              <a:rPr lang="en-US" altLang="ko-KR" b="1" dirty="0">
                <a:solidFill>
                  <a:prstClr val="white"/>
                </a:solidFill>
                <a:cs typeface="Arial" pitchFamily="34" charset="0"/>
              </a:rPr>
              <a:t>Table 2: Clinical Features</a:t>
            </a:r>
          </a:p>
          <a:p>
            <a:pPr marL="0" indent="0" algn="ctr" defTabSz="1219170">
              <a:spcBef>
                <a:spcPts val="0"/>
              </a:spcBef>
              <a:buNone/>
            </a:pPr>
            <a:r>
              <a:rPr lang="en-US" altLang="ko-KR" b="1" dirty="0">
                <a:solidFill>
                  <a:prstClr val="white"/>
                </a:solidFill>
                <a:cs typeface="Arial" pitchFamily="34" charset="0"/>
              </a:rPr>
              <a:t>Suggestive of Asthma </a:t>
            </a:r>
          </a:p>
        </p:txBody>
      </p:sp>
      <p:grpSp>
        <p:nvGrpSpPr>
          <p:cNvPr id="9" name="Group 8">
            <a:extLst>
              <a:ext uri="{FF2B5EF4-FFF2-40B4-BE49-F238E27FC236}">
                <a16:creationId xmlns:a16="http://schemas.microsoft.com/office/drawing/2014/main" id="{7DE7D2B9-90FC-A5B1-B3E4-24EA6CD7B209}"/>
              </a:ext>
            </a:extLst>
          </p:cNvPr>
          <p:cNvGrpSpPr/>
          <p:nvPr/>
        </p:nvGrpSpPr>
        <p:grpSpPr>
          <a:xfrm>
            <a:off x="8839200" y="114068"/>
            <a:ext cx="3352799" cy="694930"/>
            <a:chOff x="8730712" y="176901"/>
            <a:chExt cx="3352799" cy="694930"/>
          </a:xfrm>
        </p:grpSpPr>
        <p:pic>
          <p:nvPicPr>
            <p:cNvPr id="10" name="Picture 9">
              <a:extLst>
                <a:ext uri="{FF2B5EF4-FFF2-40B4-BE49-F238E27FC236}">
                  <a16:creationId xmlns:a16="http://schemas.microsoft.com/office/drawing/2014/main" id="{8DD50C67-8260-592C-5EA6-17676EBA68D8}"/>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0F47140F-629B-F023-54A7-C39EC7993F88}"/>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pic>
        <p:nvPicPr>
          <p:cNvPr id="4" name="Picture 3">
            <a:extLst>
              <a:ext uri="{FF2B5EF4-FFF2-40B4-BE49-F238E27FC236}">
                <a16:creationId xmlns:a16="http://schemas.microsoft.com/office/drawing/2014/main" id="{A17DD5DE-3A25-3619-4C97-81FC80A913E2}"/>
              </a:ext>
            </a:extLst>
          </p:cNvPr>
          <p:cNvPicPr>
            <a:picLocks noChangeAspect="1"/>
          </p:cNvPicPr>
          <p:nvPr/>
        </p:nvPicPr>
        <p:blipFill>
          <a:blip r:embed="rId3"/>
          <a:stretch>
            <a:fillRect/>
          </a:stretch>
        </p:blipFill>
        <p:spPr>
          <a:xfrm>
            <a:off x="3704516" y="0"/>
            <a:ext cx="5888935" cy="6858000"/>
          </a:xfrm>
          <a:prstGeom prst="rect">
            <a:avLst/>
          </a:prstGeom>
        </p:spPr>
      </p:pic>
      <p:sp>
        <p:nvSpPr>
          <p:cNvPr id="5" name="Rectangle 4">
            <a:extLst>
              <a:ext uri="{FF2B5EF4-FFF2-40B4-BE49-F238E27FC236}">
                <a16:creationId xmlns:a16="http://schemas.microsoft.com/office/drawing/2014/main" id="{B32D6BAF-409C-42F6-B461-9DD2496FDE8B}"/>
              </a:ext>
            </a:extLst>
          </p:cNvPr>
          <p:cNvSpPr/>
          <p:nvPr/>
        </p:nvSpPr>
        <p:spPr>
          <a:xfrm>
            <a:off x="10836621" y="6127018"/>
            <a:ext cx="1181734" cy="400110"/>
          </a:xfrm>
          <a:prstGeom prst="rect">
            <a:avLst/>
          </a:prstGeom>
        </p:spPr>
        <p:txBody>
          <a:bodyPr wrap="none">
            <a:spAutoFit/>
          </a:bodyPr>
          <a:lstStyle/>
          <a:p>
            <a:pPr algn="ctr" defTabSz="1219170"/>
            <a:r>
              <a:rPr lang="en-US" altLang="ko-KR" sz="2000" b="1" dirty="0">
                <a:solidFill>
                  <a:schemeClr val="accent5"/>
                </a:solidFill>
                <a:cs typeface="Arial" pitchFamily="34" charset="0"/>
              </a:rPr>
              <a:t>(Page 5)</a:t>
            </a:r>
            <a:endParaRPr lang="ko-KR" altLang="en-US" sz="2000" b="1" dirty="0">
              <a:solidFill>
                <a:schemeClr val="accent5"/>
              </a:solidFill>
              <a:cs typeface="Arial" pitchFamily="34" charset="0"/>
            </a:endParaRPr>
          </a:p>
        </p:txBody>
      </p:sp>
    </p:spTree>
    <p:extLst>
      <p:ext uri="{BB962C8B-B14F-4D97-AF65-F5344CB8AC3E}">
        <p14:creationId xmlns:p14="http://schemas.microsoft.com/office/powerpoint/2010/main" val="3446252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73813D9-3657-4BFA-9F1D-C785643B67C8}"/>
              </a:ext>
            </a:extLst>
          </p:cNvPr>
          <p:cNvGrpSpPr/>
          <p:nvPr/>
        </p:nvGrpSpPr>
        <p:grpSpPr>
          <a:xfrm>
            <a:off x="8839200" y="114068"/>
            <a:ext cx="3352799" cy="694930"/>
            <a:chOff x="8730712" y="176901"/>
            <a:chExt cx="3352799" cy="694930"/>
          </a:xfrm>
        </p:grpSpPr>
        <p:pic>
          <p:nvPicPr>
            <p:cNvPr id="6" name="Picture 5">
              <a:extLst>
                <a:ext uri="{FF2B5EF4-FFF2-40B4-BE49-F238E27FC236}">
                  <a16:creationId xmlns:a16="http://schemas.microsoft.com/office/drawing/2014/main" id="{CD68F21F-4170-477C-B980-B6486DEC9D06}"/>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7" name="TextBox 6">
              <a:extLst>
                <a:ext uri="{FF2B5EF4-FFF2-40B4-BE49-F238E27FC236}">
                  <a16:creationId xmlns:a16="http://schemas.microsoft.com/office/drawing/2014/main" id="{D8EE3BF3-D065-4612-9D5C-E9B3A6069684}"/>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pic>
        <p:nvPicPr>
          <p:cNvPr id="3" name="Picture 2">
            <a:extLst>
              <a:ext uri="{FF2B5EF4-FFF2-40B4-BE49-F238E27FC236}">
                <a16:creationId xmlns:a16="http://schemas.microsoft.com/office/drawing/2014/main" id="{6FE2E493-F354-B968-D7D8-465A8DDF6DB9}"/>
              </a:ext>
            </a:extLst>
          </p:cNvPr>
          <p:cNvPicPr>
            <a:picLocks noChangeAspect="1"/>
          </p:cNvPicPr>
          <p:nvPr/>
        </p:nvPicPr>
        <p:blipFill>
          <a:blip r:embed="rId3"/>
          <a:stretch>
            <a:fillRect/>
          </a:stretch>
        </p:blipFill>
        <p:spPr>
          <a:xfrm>
            <a:off x="797554" y="4770943"/>
            <a:ext cx="10771053" cy="1948689"/>
          </a:xfrm>
          <a:prstGeom prst="rect">
            <a:avLst/>
          </a:prstGeom>
        </p:spPr>
      </p:pic>
      <p:pic>
        <p:nvPicPr>
          <p:cNvPr id="9" name="Picture 8">
            <a:extLst>
              <a:ext uri="{FF2B5EF4-FFF2-40B4-BE49-F238E27FC236}">
                <a16:creationId xmlns:a16="http://schemas.microsoft.com/office/drawing/2014/main" id="{61983929-F0CC-EF1E-A74B-026D58397014}"/>
              </a:ext>
            </a:extLst>
          </p:cNvPr>
          <p:cNvPicPr>
            <a:picLocks noChangeAspect="1"/>
          </p:cNvPicPr>
          <p:nvPr/>
        </p:nvPicPr>
        <p:blipFill>
          <a:blip r:embed="rId4"/>
          <a:stretch>
            <a:fillRect/>
          </a:stretch>
        </p:blipFill>
        <p:spPr>
          <a:xfrm>
            <a:off x="6730412" y="278153"/>
            <a:ext cx="4784706" cy="4784706"/>
          </a:xfrm>
          <a:prstGeom prst="rect">
            <a:avLst/>
          </a:prstGeom>
        </p:spPr>
      </p:pic>
      <p:sp>
        <p:nvSpPr>
          <p:cNvPr id="11" name="Text Placeholder 1"/>
          <p:cNvSpPr txBox="1">
            <a:spLocks/>
          </p:cNvSpPr>
          <p:nvPr/>
        </p:nvSpPr>
        <p:spPr>
          <a:xfrm>
            <a:off x="286767" y="132003"/>
            <a:ext cx="6565801" cy="12963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spcBef>
                <a:spcPts val="0"/>
              </a:spcBef>
              <a:buNone/>
            </a:pPr>
            <a:r>
              <a:rPr lang="en-US" altLang="ko-KR" sz="4400" b="1" dirty="0">
                <a:solidFill>
                  <a:srgbClr val="32AEB8"/>
                </a:solidFill>
                <a:cs typeface="Arial" pitchFamily="34" charset="0"/>
              </a:rPr>
              <a:t>Physical Examination Table 2</a:t>
            </a:r>
            <a:endParaRPr lang="ko-KR" altLang="en-US" sz="4400" b="1" dirty="0">
              <a:solidFill>
                <a:srgbClr val="32AEB8"/>
              </a:solidFill>
              <a:latin typeface="Arial"/>
              <a:cs typeface="Arial" pitchFamily="34" charset="0"/>
            </a:endParaRPr>
          </a:p>
        </p:txBody>
      </p:sp>
      <p:sp>
        <p:nvSpPr>
          <p:cNvPr id="12" name="TextBox 11">
            <a:extLst>
              <a:ext uri="{FF2B5EF4-FFF2-40B4-BE49-F238E27FC236}">
                <a16:creationId xmlns:a16="http://schemas.microsoft.com/office/drawing/2014/main" id="{7419AFE1-45F1-3237-6F98-53719AD7294C}"/>
              </a:ext>
            </a:extLst>
          </p:cNvPr>
          <p:cNvSpPr txBox="1"/>
          <p:nvPr/>
        </p:nvSpPr>
        <p:spPr>
          <a:xfrm>
            <a:off x="286766" y="1574462"/>
            <a:ext cx="6443645" cy="3191643"/>
          </a:xfrm>
          <a:prstGeom prst="rect">
            <a:avLst/>
          </a:prstGeom>
          <a:noFill/>
        </p:spPr>
        <p:txBody>
          <a:bodyPr wrap="square" rtlCol="0">
            <a:spAutoFit/>
          </a:bodyPr>
          <a:lstStyle/>
          <a:p>
            <a:pPr marL="228600" lvl="0" indent="-228600" algn="just">
              <a:lnSpc>
                <a:spcPct val="90000"/>
              </a:lnSpc>
              <a:spcBef>
                <a:spcPts val="1000"/>
              </a:spcBef>
              <a:buFont typeface="Arial" panose="020B0604020202020204" pitchFamily="34" charset="0"/>
              <a:buChar char="•"/>
            </a:pPr>
            <a:r>
              <a:rPr lang="en-MY" sz="2800" dirty="0"/>
              <a:t>General examination. </a:t>
            </a:r>
          </a:p>
          <a:p>
            <a:pPr marL="228600" lvl="0" indent="-228600" algn="just">
              <a:lnSpc>
                <a:spcPct val="90000"/>
              </a:lnSpc>
              <a:spcBef>
                <a:spcPts val="1000"/>
              </a:spcBef>
              <a:buFont typeface="Arial" panose="020B0604020202020204" pitchFamily="34" charset="0"/>
              <a:buChar char="•"/>
            </a:pPr>
            <a:r>
              <a:rPr lang="en-MY" sz="2800" dirty="0"/>
              <a:t>Anthropometry: BMI ≥27.5 kg/m</a:t>
            </a:r>
            <a:r>
              <a:rPr lang="en-MY" sz="2800" baseline="30000" dirty="0"/>
              <a:t>2 </a:t>
            </a:r>
            <a:r>
              <a:rPr lang="en-MY" sz="2800" dirty="0"/>
              <a:t>(Obesity). </a:t>
            </a:r>
          </a:p>
          <a:p>
            <a:pPr marL="228600" lvl="0" indent="-228600" algn="just">
              <a:lnSpc>
                <a:spcPct val="90000"/>
              </a:lnSpc>
              <a:spcBef>
                <a:spcPts val="1000"/>
              </a:spcBef>
              <a:buFont typeface="Arial" panose="020B0604020202020204" pitchFamily="34" charset="0"/>
              <a:buChar char="•"/>
            </a:pPr>
            <a:r>
              <a:rPr lang="en-MY" sz="2800" dirty="0"/>
              <a:t>Vital signs: Temp, PR, BP, RR, SpO2 (normal, uncontrolled vs acute exacerbation) </a:t>
            </a:r>
          </a:p>
          <a:p>
            <a:pPr marL="228600" lvl="0" indent="-228600" algn="just">
              <a:lnSpc>
                <a:spcPct val="90000"/>
              </a:lnSpc>
              <a:spcBef>
                <a:spcPts val="1000"/>
              </a:spcBef>
              <a:buFont typeface="Arial" panose="020B0604020202020204" pitchFamily="34" charset="0"/>
              <a:buChar char="•"/>
            </a:pPr>
            <a:r>
              <a:rPr lang="en-MY" sz="2800" dirty="0"/>
              <a:t>Auscultation</a:t>
            </a:r>
            <a:endParaRPr lang="en-US" sz="2800" dirty="0"/>
          </a:p>
        </p:txBody>
      </p:sp>
      <p:sp>
        <p:nvSpPr>
          <p:cNvPr id="8" name="Rectangle 7">
            <a:extLst>
              <a:ext uri="{FF2B5EF4-FFF2-40B4-BE49-F238E27FC236}">
                <a16:creationId xmlns:a16="http://schemas.microsoft.com/office/drawing/2014/main" id="{D0157D6F-6F75-4FD9-AB3B-1E02A7B2CAFD}"/>
              </a:ext>
            </a:extLst>
          </p:cNvPr>
          <p:cNvSpPr/>
          <p:nvPr/>
        </p:nvSpPr>
        <p:spPr>
          <a:xfrm>
            <a:off x="10723499" y="948784"/>
            <a:ext cx="1181734" cy="400110"/>
          </a:xfrm>
          <a:prstGeom prst="rect">
            <a:avLst/>
          </a:prstGeom>
        </p:spPr>
        <p:txBody>
          <a:bodyPr wrap="none">
            <a:spAutoFit/>
          </a:bodyPr>
          <a:lstStyle/>
          <a:p>
            <a:r>
              <a:rPr lang="en-US" altLang="ko-KR" sz="2000" b="1" dirty="0">
                <a:solidFill>
                  <a:srgbClr val="32AEB8"/>
                </a:solidFill>
                <a:cs typeface="Arial" pitchFamily="34" charset="0"/>
              </a:rPr>
              <a:t>(Page 5)</a:t>
            </a:r>
            <a:endParaRPr lang="en-MY" sz="2000" dirty="0"/>
          </a:p>
        </p:txBody>
      </p:sp>
    </p:spTree>
    <p:extLst>
      <p:ext uri="{BB962C8B-B14F-4D97-AF65-F5344CB8AC3E}">
        <p14:creationId xmlns:p14="http://schemas.microsoft.com/office/powerpoint/2010/main" val="2804944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C32D8-893C-373A-D4A9-0F8BA6233AED}"/>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29559383-17BC-3ED4-27E6-B009406A5F5D}"/>
              </a:ext>
            </a:extLst>
          </p:cNvPr>
          <p:cNvSpPr/>
          <p:nvPr/>
        </p:nvSpPr>
        <p:spPr>
          <a:xfrm>
            <a:off x="551679" y="0"/>
            <a:ext cx="286904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latinLnBrk="1"/>
            <a:endParaRPr lang="ko-KR" altLang="en-US" sz="2400">
              <a:solidFill>
                <a:prstClr val="white"/>
              </a:solidFill>
              <a:latin typeface="Arial"/>
            </a:endParaRPr>
          </a:p>
        </p:txBody>
      </p:sp>
      <p:sp>
        <p:nvSpPr>
          <p:cNvPr id="20" name="Text Placeholder 1">
            <a:extLst>
              <a:ext uri="{FF2B5EF4-FFF2-40B4-BE49-F238E27FC236}">
                <a16:creationId xmlns:a16="http://schemas.microsoft.com/office/drawing/2014/main" id="{44834AD3-CAAB-0F35-7058-B2252BD8957E}"/>
              </a:ext>
            </a:extLst>
          </p:cNvPr>
          <p:cNvSpPr txBox="1">
            <a:spLocks/>
          </p:cNvSpPr>
          <p:nvPr/>
        </p:nvSpPr>
        <p:spPr>
          <a:xfrm>
            <a:off x="551679" y="1837226"/>
            <a:ext cx="2869044" cy="192054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pPr>
            <a:r>
              <a:rPr lang="en-US" altLang="ko-KR" sz="3100" b="1" dirty="0">
                <a:solidFill>
                  <a:prstClr val="white"/>
                </a:solidFill>
                <a:cs typeface="Arial" pitchFamily="34" charset="0"/>
              </a:rPr>
              <a:t>Table 3: Investigations for Asthma </a:t>
            </a:r>
          </a:p>
        </p:txBody>
      </p:sp>
      <p:grpSp>
        <p:nvGrpSpPr>
          <p:cNvPr id="9" name="Group 8">
            <a:extLst>
              <a:ext uri="{FF2B5EF4-FFF2-40B4-BE49-F238E27FC236}">
                <a16:creationId xmlns:a16="http://schemas.microsoft.com/office/drawing/2014/main" id="{03ECDA66-DF8B-5298-DBB0-3101EA612D77}"/>
              </a:ext>
            </a:extLst>
          </p:cNvPr>
          <p:cNvGrpSpPr/>
          <p:nvPr/>
        </p:nvGrpSpPr>
        <p:grpSpPr>
          <a:xfrm>
            <a:off x="8839200" y="114068"/>
            <a:ext cx="3352799" cy="694930"/>
            <a:chOff x="8730712" y="176901"/>
            <a:chExt cx="3352799" cy="694930"/>
          </a:xfrm>
        </p:grpSpPr>
        <p:pic>
          <p:nvPicPr>
            <p:cNvPr id="10" name="Picture 9">
              <a:extLst>
                <a:ext uri="{FF2B5EF4-FFF2-40B4-BE49-F238E27FC236}">
                  <a16:creationId xmlns:a16="http://schemas.microsoft.com/office/drawing/2014/main" id="{D4DEF29E-407F-4D6F-6B8A-B698388C586A}"/>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8D1A3EF5-4541-DC14-8AA7-2FF6BF61EACE}"/>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pic>
        <p:nvPicPr>
          <p:cNvPr id="3" name="Picture 2">
            <a:extLst>
              <a:ext uri="{FF2B5EF4-FFF2-40B4-BE49-F238E27FC236}">
                <a16:creationId xmlns:a16="http://schemas.microsoft.com/office/drawing/2014/main" id="{39CA61B0-7D86-DBED-6FDD-37C201E97C37}"/>
              </a:ext>
            </a:extLst>
          </p:cNvPr>
          <p:cNvPicPr>
            <a:picLocks noChangeAspect="1"/>
          </p:cNvPicPr>
          <p:nvPr/>
        </p:nvPicPr>
        <p:blipFill>
          <a:blip r:embed="rId3"/>
          <a:stretch>
            <a:fillRect/>
          </a:stretch>
        </p:blipFill>
        <p:spPr>
          <a:xfrm>
            <a:off x="3469177" y="3351"/>
            <a:ext cx="5370023" cy="6862112"/>
          </a:xfrm>
          <a:prstGeom prst="rect">
            <a:avLst/>
          </a:prstGeom>
        </p:spPr>
      </p:pic>
      <p:sp>
        <p:nvSpPr>
          <p:cNvPr id="5" name="Rectangle 4">
            <a:extLst>
              <a:ext uri="{FF2B5EF4-FFF2-40B4-BE49-F238E27FC236}">
                <a16:creationId xmlns:a16="http://schemas.microsoft.com/office/drawing/2014/main" id="{6DA5527B-C5BB-4431-91C1-4B1ED234223D}"/>
              </a:ext>
            </a:extLst>
          </p:cNvPr>
          <p:cNvSpPr/>
          <p:nvPr/>
        </p:nvSpPr>
        <p:spPr>
          <a:xfrm>
            <a:off x="10836621" y="6173514"/>
            <a:ext cx="1181734" cy="400110"/>
          </a:xfrm>
          <a:prstGeom prst="rect">
            <a:avLst/>
          </a:prstGeom>
        </p:spPr>
        <p:txBody>
          <a:bodyPr wrap="none">
            <a:spAutoFit/>
          </a:bodyPr>
          <a:lstStyle/>
          <a:p>
            <a:pPr algn="ctr" defTabSz="1219170"/>
            <a:r>
              <a:rPr lang="en-US" altLang="ko-KR" sz="2000" b="1" dirty="0">
                <a:solidFill>
                  <a:schemeClr val="accent2"/>
                </a:solidFill>
                <a:cs typeface="Arial" pitchFamily="34" charset="0"/>
              </a:rPr>
              <a:t>(Page 6)</a:t>
            </a:r>
            <a:endParaRPr lang="ko-KR" altLang="en-US" sz="2000" b="1" dirty="0">
              <a:solidFill>
                <a:schemeClr val="accent2"/>
              </a:solidFill>
              <a:cs typeface="Arial" pitchFamily="34" charset="0"/>
            </a:endParaRPr>
          </a:p>
        </p:txBody>
      </p:sp>
    </p:spTree>
    <p:extLst>
      <p:ext uri="{BB962C8B-B14F-4D97-AF65-F5344CB8AC3E}">
        <p14:creationId xmlns:p14="http://schemas.microsoft.com/office/powerpoint/2010/main" val="2724550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ACC5B-ACB1-4CBF-B155-5003AE6FDF5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5E44625-EB53-1419-4F5F-57677CFE248F}"/>
              </a:ext>
            </a:extLst>
          </p:cNvPr>
          <p:cNvSpPr>
            <a:spLocks noGrp="1"/>
          </p:cNvSpPr>
          <p:nvPr>
            <p:ph type="body" sz="quarter" idx="10"/>
          </p:nvPr>
        </p:nvSpPr>
        <p:spPr>
          <a:xfrm>
            <a:off x="198593" y="286948"/>
            <a:ext cx="12093241" cy="995502"/>
          </a:xfrm>
        </p:spPr>
        <p:txBody>
          <a:bodyPr/>
          <a:lstStyle/>
          <a:p>
            <a:r>
              <a:rPr lang="en-US" altLang="ko-KR" sz="4400" b="1" dirty="0">
                <a:solidFill>
                  <a:srgbClr val="32AEB8"/>
                </a:solidFill>
              </a:rPr>
              <a:t>Investigations For Asthma</a:t>
            </a:r>
            <a:endParaRPr lang="en-US" altLang="ko-KR" sz="3000" b="1" dirty="0">
              <a:solidFill>
                <a:srgbClr val="32AEB8"/>
              </a:solidFill>
            </a:endParaRPr>
          </a:p>
        </p:txBody>
      </p:sp>
      <p:pic>
        <p:nvPicPr>
          <p:cNvPr id="7" name="Picture 6">
            <a:extLst>
              <a:ext uri="{FF2B5EF4-FFF2-40B4-BE49-F238E27FC236}">
                <a16:creationId xmlns:a16="http://schemas.microsoft.com/office/drawing/2014/main" id="{FF751245-A3B1-CF40-2746-FD4331192686}"/>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A229FA7C-3FD5-0FEB-EEFE-DDAE700946DC}"/>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D9EE54C2-B7DD-BEF4-5253-A91AC8ECE52E}"/>
              </a:ext>
            </a:extLst>
          </p:cNvPr>
          <p:cNvSpPr txBox="1"/>
          <p:nvPr/>
        </p:nvSpPr>
        <p:spPr>
          <a:xfrm>
            <a:off x="198594" y="1780200"/>
            <a:ext cx="11626614" cy="3539430"/>
          </a:xfrm>
          <a:prstGeom prst="rect">
            <a:avLst/>
          </a:prstGeom>
          <a:noFill/>
        </p:spPr>
        <p:txBody>
          <a:bodyPr wrap="square">
            <a:spAutoFit/>
          </a:bodyPr>
          <a:lstStyle/>
          <a:p>
            <a:pPr marL="457200" indent="-457200" algn="just">
              <a:buFont typeface="Arial" panose="020B0604020202020204" pitchFamily="34" charset="0"/>
              <a:buChar char="•"/>
            </a:pPr>
            <a:r>
              <a:rPr lang="en-GB" sz="3200" b="1" i="0" u="none" strike="noStrike" baseline="0" dirty="0">
                <a:solidFill>
                  <a:srgbClr val="FF0000"/>
                </a:solidFill>
              </a:rPr>
              <a:t>Spirometry should be used </a:t>
            </a:r>
            <a:r>
              <a:rPr lang="en-GB" sz="3200" b="0" i="0" u="none" strike="noStrike" baseline="0" dirty="0"/>
              <a:t>to diagnose asthma whenever possible.</a:t>
            </a:r>
          </a:p>
          <a:p>
            <a:pPr algn="just"/>
            <a:endParaRPr lang="en-GB" sz="3200" b="0" i="0" u="none" strike="noStrike" baseline="0" dirty="0"/>
          </a:p>
          <a:p>
            <a:pPr marL="457200" indent="-457200" algn="just">
              <a:buFont typeface="Arial" panose="020B0604020202020204" pitchFamily="34" charset="0"/>
              <a:buChar char="•"/>
            </a:pPr>
            <a:r>
              <a:rPr lang="en-GB" sz="3200" b="0" i="0" u="none" strike="noStrike" baseline="0" dirty="0"/>
              <a:t>Forced expiratory volume in one second </a:t>
            </a:r>
            <a:r>
              <a:rPr lang="en-GB" sz="3200" b="1" i="0" u="none" strike="noStrike" baseline="0" dirty="0">
                <a:solidFill>
                  <a:srgbClr val="FF0000"/>
                </a:solidFill>
              </a:rPr>
              <a:t>(FEV1) </a:t>
            </a:r>
            <a:r>
              <a:rPr lang="en-GB" sz="3200" b="0" i="0" u="none" strike="noStrike" baseline="0" dirty="0"/>
              <a:t>and forced vital capacity </a:t>
            </a:r>
            <a:r>
              <a:rPr lang="en-GB" sz="3200" b="1" i="0" u="none" strike="noStrike" baseline="0" dirty="0">
                <a:solidFill>
                  <a:srgbClr val="FF0000"/>
                </a:solidFill>
              </a:rPr>
              <a:t>(FVC) </a:t>
            </a:r>
            <a:r>
              <a:rPr lang="en-GB" sz="3200" b="0" i="0" u="none" strike="noStrike" baseline="0" dirty="0"/>
              <a:t>are parameters obtained from spirometry. These parameters are used to show evidence of obstructive lung disease and reversibility (refer to </a:t>
            </a:r>
            <a:r>
              <a:rPr lang="en-GB" sz="3200" b="1" i="0" u="none" strike="noStrike" baseline="0" dirty="0"/>
              <a:t>Table 3</a:t>
            </a:r>
            <a:r>
              <a:rPr lang="en-GB" sz="3200" b="0" i="0" u="none" strike="noStrike" baseline="0" dirty="0"/>
              <a:t>). </a:t>
            </a:r>
          </a:p>
        </p:txBody>
      </p:sp>
      <p:sp>
        <p:nvSpPr>
          <p:cNvPr id="3" name="Rectangle 2">
            <a:extLst>
              <a:ext uri="{FF2B5EF4-FFF2-40B4-BE49-F238E27FC236}">
                <a16:creationId xmlns:a16="http://schemas.microsoft.com/office/drawing/2014/main" id="{3EEE4BA0-506A-4A6E-A8F8-E73DA7D6AA08}"/>
              </a:ext>
            </a:extLst>
          </p:cNvPr>
          <p:cNvSpPr/>
          <p:nvPr/>
        </p:nvSpPr>
        <p:spPr>
          <a:xfrm>
            <a:off x="10892725" y="6080523"/>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2564992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4334" y="354161"/>
            <a:ext cx="11927666" cy="768085"/>
          </a:xfrm>
        </p:spPr>
        <p:txBody>
          <a:bodyPr/>
          <a:lstStyle/>
          <a:p>
            <a:r>
              <a:rPr lang="en-US" altLang="ko-KR" sz="4400" b="1" dirty="0">
                <a:solidFill>
                  <a:srgbClr val="32AEB8"/>
                </a:solidFill>
              </a:rPr>
              <a:t>Learning Objectives</a:t>
            </a:r>
          </a:p>
        </p:txBody>
      </p:sp>
      <p:sp>
        <p:nvSpPr>
          <p:cNvPr id="3" name="Rectangle 2">
            <a:extLst>
              <a:ext uri="{FF2B5EF4-FFF2-40B4-BE49-F238E27FC236}">
                <a16:creationId xmlns:a16="http://schemas.microsoft.com/office/drawing/2014/main" id="{674830EF-7FF9-AE0B-3194-83174C1A84D8}"/>
              </a:ext>
            </a:extLst>
          </p:cNvPr>
          <p:cNvSpPr/>
          <p:nvPr/>
        </p:nvSpPr>
        <p:spPr>
          <a:xfrm>
            <a:off x="518160" y="1709998"/>
            <a:ext cx="11155679" cy="2062103"/>
          </a:xfrm>
          <a:prstGeom prst="rect">
            <a:avLst/>
          </a:prstGeom>
        </p:spPr>
        <p:txBody>
          <a:bodyPr wrap="square">
            <a:spAutoFit/>
          </a:bodyPr>
          <a:lstStyle/>
          <a:p>
            <a:pPr algn="just"/>
            <a:r>
              <a:rPr lang="en-US" sz="3200" dirty="0">
                <a:ea typeface="Calibri" panose="020F0502020204030204" pitchFamily="34" charset="0"/>
                <a:cs typeface="Calibri" panose="020F0502020204030204" pitchFamily="34" charset="0"/>
              </a:rPr>
              <a:t>To learn on:</a:t>
            </a:r>
          </a:p>
          <a:p>
            <a:pPr marL="285750" indent="-285750" algn="just">
              <a:buFont typeface="Arial" panose="020B0604020202020204" pitchFamily="34" charset="0"/>
              <a:buChar char="•"/>
            </a:pPr>
            <a:r>
              <a:rPr lang="en-US" sz="3200" dirty="0">
                <a:ea typeface="Calibri" panose="020F0502020204030204" pitchFamily="34" charset="0"/>
                <a:cs typeface="Calibri" panose="020F0502020204030204" pitchFamily="34" charset="0"/>
              </a:rPr>
              <a:t>Risk factors of asthma in adults</a:t>
            </a:r>
          </a:p>
          <a:p>
            <a:pPr marL="285750" indent="-285750" algn="just">
              <a:buFont typeface="Arial" panose="020B0604020202020204" pitchFamily="34" charset="0"/>
              <a:buChar char="•"/>
            </a:pPr>
            <a:r>
              <a:rPr lang="en-US" sz="3200" dirty="0">
                <a:ea typeface="Calibri" panose="020F0502020204030204" pitchFamily="34" charset="0"/>
                <a:cs typeface="Calibri" panose="020F0502020204030204" pitchFamily="34" charset="0"/>
              </a:rPr>
              <a:t>Definition of asthma</a:t>
            </a:r>
          </a:p>
          <a:p>
            <a:pPr marL="285750" indent="-285750" algn="just">
              <a:buFont typeface="Arial" panose="020B0604020202020204" pitchFamily="34" charset="0"/>
              <a:buChar char="•"/>
            </a:pPr>
            <a:r>
              <a:rPr lang="en-US" sz="3200" dirty="0">
                <a:ea typeface="Calibri" panose="020F0502020204030204" pitchFamily="34" charset="0"/>
                <a:cs typeface="Calibri" panose="020F0502020204030204" pitchFamily="34" charset="0"/>
              </a:rPr>
              <a:t>Diagnosis of asthma</a:t>
            </a:r>
          </a:p>
        </p:txBody>
      </p:sp>
    </p:spTree>
    <p:extLst>
      <p:ext uri="{BB962C8B-B14F-4D97-AF65-F5344CB8AC3E}">
        <p14:creationId xmlns:p14="http://schemas.microsoft.com/office/powerpoint/2010/main" val="3186947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B49E5-8E2F-E84B-7322-B1D076B2CD3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2A9342C-33AE-511E-CC44-0D10BE3C194C}"/>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D90C7FC9-92BB-3C9F-39EF-80945E6B5B35}"/>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nvGrpSpPr>
          <p:cNvPr id="11" name="Group 10">
            <a:extLst>
              <a:ext uri="{FF2B5EF4-FFF2-40B4-BE49-F238E27FC236}">
                <a16:creationId xmlns:a16="http://schemas.microsoft.com/office/drawing/2014/main" id="{75833068-BD30-4952-90CB-F4FE9989D918}"/>
              </a:ext>
            </a:extLst>
          </p:cNvPr>
          <p:cNvGrpSpPr/>
          <p:nvPr/>
        </p:nvGrpSpPr>
        <p:grpSpPr>
          <a:xfrm>
            <a:off x="450655" y="1613599"/>
            <a:ext cx="11381008" cy="4628099"/>
            <a:chOff x="450655" y="1613599"/>
            <a:chExt cx="11381008" cy="4628099"/>
          </a:xfrm>
        </p:grpSpPr>
        <p:pic>
          <p:nvPicPr>
            <p:cNvPr id="3" name="Picture 2">
              <a:extLst>
                <a:ext uri="{FF2B5EF4-FFF2-40B4-BE49-F238E27FC236}">
                  <a16:creationId xmlns:a16="http://schemas.microsoft.com/office/drawing/2014/main" id="{C91810C5-49AF-3B4C-3EAF-D5DC5250176C}"/>
                </a:ext>
              </a:extLst>
            </p:cNvPr>
            <p:cNvPicPr>
              <a:picLocks noChangeAspect="1"/>
            </p:cNvPicPr>
            <p:nvPr/>
          </p:nvPicPr>
          <p:blipFill>
            <a:blip r:embed="rId4"/>
            <a:stretch>
              <a:fillRect/>
            </a:stretch>
          </p:blipFill>
          <p:spPr>
            <a:xfrm>
              <a:off x="450655" y="1613599"/>
              <a:ext cx="11381008" cy="4628099"/>
            </a:xfrm>
            <a:prstGeom prst="rect">
              <a:avLst/>
            </a:prstGeom>
          </p:spPr>
        </p:pic>
        <p:sp>
          <p:nvSpPr>
            <p:cNvPr id="4" name="Rectangle: Rounded Corners 3">
              <a:extLst>
                <a:ext uri="{FF2B5EF4-FFF2-40B4-BE49-F238E27FC236}">
                  <a16:creationId xmlns:a16="http://schemas.microsoft.com/office/drawing/2014/main" id="{2EEDDF94-1D63-3F04-77FB-F567275DDBE9}"/>
                </a:ext>
              </a:extLst>
            </p:cNvPr>
            <p:cNvSpPr/>
            <p:nvPr/>
          </p:nvSpPr>
          <p:spPr>
            <a:xfrm>
              <a:off x="4005970" y="3374968"/>
              <a:ext cx="7825693" cy="49322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grpSp>
      <p:sp>
        <p:nvSpPr>
          <p:cNvPr id="9" name="Text Placeholder 1">
            <a:extLst>
              <a:ext uri="{FF2B5EF4-FFF2-40B4-BE49-F238E27FC236}">
                <a16:creationId xmlns:a16="http://schemas.microsoft.com/office/drawing/2014/main" id="{B7DCC492-3D66-43FE-887E-B5EC664A8FB2}"/>
              </a:ext>
            </a:extLst>
          </p:cNvPr>
          <p:cNvSpPr txBox="1">
            <a:spLocks/>
          </p:cNvSpPr>
          <p:nvPr/>
        </p:nvSpPr>
        <p:spPr>
          <a:xfrm>
            <a:off x="198593" y="28694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-2</a:t>
            </a:r>
            <a:endParaRPr lang="en-US" altLang="ko-KR" sz="3000" b="1" dirty="0">
              <a:solidFill>
                <a:srgbClr val="32AEB8"/>
              </a:solidFill>
            </a:endParaRPr>
          </a:p>
        </p:txBody>
      </p:sp>
      <p:sp>
        <p:nvSpPr>
          <p:cNvPr id="5" name="Rectangle 4">
            <a:extLst>
              <a:ext uri="{FF2B5EF4-FFF2-40B4-BE49-F238E27FC236}">
                <a16:creationId xmlns:a16="http://schemas.microsoft.com/office/drawing/2014/main" id="{9F82C8A1-4D24-464B-A404-C0214ECF688B}"/>
              </a:ext>
            </a:extLst>
          </p:cNvPr>
          <p:cNvSpPr/>
          <p:nvPr/>
        </p:nvSpPr>
        <p:spPr>
          <a:xfrm>
            <a:off x="10923883" y="1115848"/>
            <a:ext cx="1181734" cy="400110"/>
          </a:xfrm>
          <a:prstGeom prst="rect">
            <a:avLst/>
          </a:prstGeom>
        </p:spPr>
        <p:txBody>
          <a:bodyPr wrap="none">
            <a:spAutoFit/>
          </a:bodyPr>
          <a:lstStyle/>
          <a:p>
            <a:r>
              <a:rPr lang="en-US" altLang="ko-KR" sz="2000" b="1" dirty="0">
                <a:solidFill>
                  <a:srgbClr val="32AEB8"/>
                </a:solidFill>
              </a:rPr>
              <a:t>(Page 6)</a:t>
            </a:r>
            <a:endParaRPr lang="en-MY" sz="2000" dirty="0"/>
          </a:p>
        </p:txBody>
      </p:sp>
    </p:spTree>
    <p:extLst>
      <p:ext uri="{BB962C8B-B14F-4D97-AF65-F5344CB8AC3E}">
        <p14:creationId xmlns:p14="http://schemas.microsoft.com/office/powerpoint/2010/main" val="557600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B49E5-8E2F-E84B-7322-B1D076B2CD3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2A9342C-33AE-511E-CC44-0D10BE3C194C}"/>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D90C7FC9-92BB-3C9F-39EF-80945E6B5B35}"/>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nvGrpSpPr>
          <p:cNvPr id="11" name="Group 10">
            <a:extLst>
              <a:ext uri="{FF2B5EF4-FFF2-40B4-BE49-F238E27FC236}">
                <a16:creationId xmlns:a16="http://schemas.microsoft.com/office/drawing/2014/main" id="{75833068-BD30-4952-90CB-F4FE9989D918}"/>
              </a:ext>
            </a:extLst>
          </p:cNvPr>
          <p:cNvGrpSpPr/>
          <p:nvPr/>
        </p:nvGrpSpPr>
        <p:grpSpPr>
          <a:xfrm>
            <a:off x="450655" y="1613599"/>
            <a:ext cx="11381008" cy="4628099"/>
            <a:chOff x="450655" y="1613599"/>
            <a:chExt cx="11381008" cy="4628099"/>
          </a:xfrm>
        </p:grpSpPr>
        <p:pic>
          <p:nvPicPr>
            <p:cNvPr id="3" name="Picture 2">
              <a:extLst>
                <a:ext uri="{FF2B5EF4-FFF2-40B4-BE49-F238E27FC236}">
                  <a16:creationId xmlns:a16="http://schemas.microsoft.com/office/drawing/2014/main" id="{C91810C5-49AF-3B4C-3EAF-D5DC5250176C}"/>
                </a:ext>
              </a:extLst>
            </p:cNvPr>
            <p:cNvPicPr>
              <a:picLocks noChangeAspect="1"/>
            </p:cNvPicPr>
            <p:nvPr/>
          </p:nvPicPr>
          <p:blipFill>
            <a:blip r:embed="rId4"/>
            <a:stretch>
              <a:fillRect/>
            </a:stretch>
          </p:blipFill>
          <p:spPr>
            <a:xfrm>
              <a:off x="450655" y="1613599"/>
              <a:ext cx="11381008" cy="4628099"/>
            </a:xfrm>
            <a:prstGeom prst="rect">
              <a:avLst/>
            </a:prstGeom>
          </p:spPr>
        </p:pic>
        <p:sp>
          <p:nvSpPr>
            <p:cNvPr id="4" name="Rectangle: Rounded Corners 3">
              <a:extLst>
                <a:ext uri="{FF2B5EF4-FFF2-40B4-BE49-F238E27FC236}">
                  <a16:creationId xmlns:a16="http://schemas.microsoft.com/office/drawing/2014/main" id="{2EEDDF94-1D63-3F04-77FB-F567275DDBE9}"/>
                </a:ext>
              </a:extLst>
            </p:cNvPr>
            <p:cNvSpPr/>
            <p:nvPr/>
          </p:nvSpPr>
          <p:spPr>
            <a:xfrm>
              <a:off x="4005970" y="4251401"/>
              <a:ext cx="7825693" cy="9930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grpSp>
      <p:sp>
        <p:nvSpPr>
          <p:cNvPr id="9" name="Text Placeholder 1">
            <a:extLst>
              <a:ext uri="{FF2B5EF4-FFF2-40B4-BE49-F238E27FC236}">
                <a16:creationId xmlns:a16="http://schemas.microsoft.com/office/drawing/2014/main" id="{B7DCC492-3D66-43FE-887E-B5EC664A8FB2}"/>
              </a:ext>
            </a:extLst>
          </p:cNvPr>
          <p:cNvSpPr txBox="1">
            <a:spLocks/>
          </p:cNvSpPr>
          <p:nvPr/>
        </p:nvSpPr>
        <p:spPr>
          <a:xfrm>
            <a:off x="198593" y="28694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-3</a:t>
            </a:r>
            <a:endParaRPr lang="en-US" altLang="ko-KR" sz="3000" b="1" dirty="0">
              <a:solidFill>
                <a:srgbClr val="32AEB8"/>
              </a:solidFill>
            </a:endParaRPr>
          </a:p>
        </p:txBody>
      </p:sp>
      <p:sp>
        <p:nvSpPr>
          <p:cNvPr id="5" name="Rectangle 4">
            <a:extLst>
              <a:ext uri="{FF2B5EF4-FFF2-40B4-BE49-F238E27FC236}">
                <a16:creationId xmlns:a16="http://schemas.microsoft.com/office/drawing/2014/main" id="{9F82C8A1-4D24-464B-A404-C0214ECF688B}"/>
              </a:ext>
            </a:extLst>
          </p:cNvPr>
          <p:cNvSpPr/>
          <p:nvPr/>
        </p:nvSpPr>
        <p:spPr>
          <a:xfrm>
            <a:off x="10923883" y="1115848"/>
            <a:ext cx="1181734" cy="400110"/>
          </a:xfrm>
          <a:prstGeom prst="rect">
            <a:avLst/>
          </a:prstGeom>
        </p:spPr>
        <p:txBody>
          <a:bodyPr wrap="none">
            <a:spAutoFit/>
          </a:bodyPr>
          <a:lstStyle/>
          <a:p>
            <a:r>
              <a:rPr lang="en-US" altLang="ko-KR" sz="2000" b="1" dirty="0">
                <a:solidFill>
                  <a:srgbClr val="32AEB8"/>
                </a:solidFill>
              </a:rPr>
              <a:t>(Page 6)</a:t>
            </a:r>
            <a:endParaRPr lang="en-MY" sz="2000" dirty="0"/>
          </a:p>
        </p:txBody>
      </p:sp>
    </p:spTree>
    <p:extLst>
      <p:ext uri="{BB962C8B-B14F-4D97-AF65-F5344CB8AC3E}">
        <p14:creationId xmlns:p14="http://schemas.microsoft.com/office/powerpoint/2010/main" val="2873571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95EA4-70B8-2739-AF9C-D6E45E74ECC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BF70DFD-0099-9751-E4C9-8AE3F8D4D429}"/>
              </a:ext>
            </a:extLst>
          </p:cNvPr>
          <p:cNvSpPr>
            <a:spLocks noGrp="1"/>
          </p:cNvSpPr>
          <p:nvPr>
            <p:ph type="body" sz="quarter" idx="10"/>
          </p:nvPr>
        </p:nvSpPr>
        <p:spPr>
          <a:xfrm>
            <a:off x="198592" y="876177"/>
            <a:ext cx="12093241" cy="995502"/>
          </a:xfrm>
        </p:spPr>
        <p:txBody>
          <a:bodyPr/>
          <a:lstStyle/>
          <a:p>
            <a:r>
              <a:rPr lang="en-US" altLang="ko-KR" sz="3000" b="1" dirty="0">
                <a:solidFill>
                  <a:schemeClr val="tx1"/>
                </a:solidFill>
              </a:rPr>
              <a:t>Example of spirometry results</a:t>
            </a:r>
          </a:p>
        </p:txBody>
      </p:sp>
      <p:pic>
        <p:nvPicPr>
          <p:cNvPr id="7" name="Picture 6">
            <a:extLst>
              <a:ext uri="{FF2B5EF4-FFF2-40B4-BE49-F238E27FC236}">
                <a16:creationId xmlns:a16="http://schemas.microsoft.com/office/drawing/2014/main" id="{152E64E6-66C7-E749-D0AA-9FF7368833BD}"/>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2D8A4A9F-BD50-AFBC-5015-60C709D9065C}"/>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pic>
        <p:nvPicPr>
          <p:cNvPr id="4" name="Picture 3">
            <a:extLst>
              <a:ext uri="{FF2B5EF4-FFF2-40B4-BE49-F238E27FC236}">
                <a16:creationId xmlns:a16="http://schemas.microsoft.com/office/drawing/2014/main" id="{195E3B1B-9A2C-84D2-4105-448ECC7ABE5E}"/>
              </a:ext>
            </a:extLst>
          </p:cNvPr>
          <p:cNvPicPr>
            <a:picLocks noChangeAspect="1"/>
          </p:cNvPicPr>
          <p:nvPr/>
        </p:nvPicPr>
        <p:blipFill>
          <a:blip r:embed="rId4"/>
          <a:stretch>
            <a:fillRect/>
          </a:stretch>
        </p:blipFill>
        <p:spPr>
          <a:xfrm>
            <a:off x="1699135" y="1637607"/>
            <a:ext cx="9092154" cy="4961229"/>
          </a:xfrm>
          <a:prstGeom prst="rect">
            <a:avLst/>
          </a:prstGeom>
        </p:spPr>
      </p:pic>
      <p:sp>
        <p:nvSpPr>
          <p:cNvPr id="6" name="Rectangle 5">
            <a:extLst>
              <a:ext uri="{FF2B5EF4-FFF2-40B4-BE49-F238E27FC236}">
                <a16:creationId xmlns:a16="http://schemas.microsoft.com/office/drawing/2014/main" id="{A7B7CE22-432E-774D-87FF-F0C61EDB39A1}"/>
              </a:ext>
            </a:extLst>
          </p:cNvPr>
          <p:cNvSpPr/>
          <p:nvPr/>
        </p:nvSpPr>
        <p:spPr>
          <a:xfrm>
            <a:off x="4901382" y="1637607"/>
            <a:ext cx="4521511" cy="74049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a:ln>
                  <a:solidFill>
                    <a:schemeClr val="bg1"/>
                  </a:solidFill>
                </a:ln>
              </a:rPr>
              <a:t>NORMAL SPIROMETRY RESULTS</a:t>
            </a:r>
            <a:endParaRPr lang="en-MY" sz="2200" dirty="0">
              <a:ln>
                <a:solidFill>
                  <a:schemeClr val="bg1"/>
                </a:solidFill>
              </a:ln>
            </a:endParaRPr>
          </a:p>
        </p:txBody>
      </p:sp>
      <p:sp>
        <p:nvSpPr>
          <p:cNvPr id="9" name="Text Placeholder 1">
            <a:extLst>
              <a:ext uri="{FF2B5EF4-FFF2-40B4-BE49-F238E27FC236}">
                <a16:creationId xmlns:a16="http://schemas.microsoft.com/office/drawing/2014/main" id="{8E3443BF-78F1-4BD4-BF1C-5ED5AF792EF7}"/>
              </a:ext>
            </a:extLst>
          </p:cNvPr>
          <p:cNvSpPr txBox="1">
            <a:spLocks/>
          </p:cNvSpPr>
          <p:nvPr/>
        </p:nvSpPr>
        <p:spPr>
          <a:xfrm>
            <a:off x="198593" y="28694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-4</a:t>
            </a:r>
            <a:endParaRPr lang="en-US" altLang="ko-KR" sz="3000" b="1" dirty="0">
              <a:solidFill>
                <a:srgbClr val="32AEB8"/>
              </a:solidFill>
            </a:endParaRPr>
          </a:p>
        </p:txBody>
      </p:sp>
    </p:spTree>
    <p:extLst>
      <p:ext uri="{BB962C8B-B14F-4D97-AF65-F5344CB8AC3E}">
        <p14:creationId xmlns:p14="http://schemas.microsoft.com/office/powerpoint/2010/main" val="103670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A8394-C314-6A28-04A7-1E0FDF26235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13A360B-8659-CB1C-7DCD-89841BE8F654}"/>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EB1C14BB-2676-E745-C2C0-0700AE0B4662}"/>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nvGrpSpPr>
          <p:cNvPr id="11" name="Group 10">
            <a:extLst>
              <a:ext uri="{FF2B5EF4-FFF2-40B4-BE49-F238E27FC236}">
                <a16:creationId xmlns:a16="http://schemas.microsoft.com/office/drawing/2014/main" id="{1D739533-D6C2-40CC-8D20-17A88C468357}"/>
              </a:ext>
            </a:extLst>
          </p:cNvPr>
          <p:cNvGrpSpPr/>
          <p:nvPr/>
        </p:nvGrpSpPr>
        <p:grpSpPr>
          <a:xfrm>
            <a:off x="2263044" y="1596509"/>
            <a:ext cx="7665912" cy="5147423"/>
            <a:chOff x="2056273" y="1335410"/>
            <a:chExt cx="8042873" cy="5267343"/>
          </a:xfrm>
        </p:grpSpPr>
        <p:pic>
          <p:nvPicPr>
            <p:cNvPr id="5" name="Picture 4">
              <a:extLst>
                <a:ext uri="{FF2B5EF4-FFF2-40B4-BE49-F238E27FC236}">
                  <a16:creationId xmlns:a16="http://schemas.microsoft.com/office/drawing/2014/main" id="{F6964377-E4C8-6A24-3EBD-6FEBBE5C8705}"/>
                </a:ext>
              </a:extLst>
            </p:cNvPr>
            <p:cNvPicPr>
              <a:picLocks noChangeAspect="1"/>
            </p:cNvPicPr>
            <p:nvPr/>
          </p:nvPicPr>
          <p:blipFill>
            <a:blip r:embed="rId4"/>
            <a:stretch>
              <a:fillRect/>
            </a:stretch>
          </p:blipFill>
          <p:spPr>
            <a:xfrm>
              <a:off x="2056273" y="1335410"/>
              <a:ext cx="8042873" cy="5267343"/>
            </a:xfrm>
            <a:prstGeom prst="rect">
              <a:avLst/>
            </a:prstGeom>
          </p:spPr>
        </p:pic>
        <p:sp>
          <p:nvSpPr>
            <p:cNvPr id="6" name="Rectangle 5">
              <a:extLst>
                <a:ext uri="{FF2B5EF4-FFF2-40B4-BE49-F238E27FC236}">
                  <a16:creationId xmlns:a16="http://schemas.microsoft.com/office/drawing/2014/main" id="{740EF949-84F2-F381-F326-1C61F4692729}"/>
                </a:ext>
              </a:extLst>
            </p:cNvPr>
            <p:cNvSpPr/>
            <p:nvPr/>
          </p:nvSpPr>
          <p:spPr>
            <a:xfrm>
              <a:off x="3713698" y="1570748"/>
              <a:ext cx="5032790" cy="74049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a:ln>
                    <a:solidFill>
                      <a:schemeClr val="bg1"/>
                    </a:solidFill>
                  </a:ln>
                </a:rPr>
                <a:t>ASTHMA SPIROMETRY RESULTS</a:t>
              </a:r>
              <a:endParaRPr lang="en-MY" sz="2200" dirty="0">
                <a:ln>
                  <a:solidFill>
                    <a:schemeClr val="bg1"/>
                  </a:solidFill>
                </a:ln>
              </a:endParaRPr>
            </a:p>
          </p:txBody>
        </p:sp>
      </p:grpSp>
      <p:sp>
        <p:nvSpPr>
          <p:cNvPr id="9" name="Text Placeholder 1">
            <a:extLst>
              <a:ext uri="{FF2B5EF4-FFF2-40B4-BE49-F238E27FC236}">
                <a16:creationId xmlns:a16="http://schemas.microsoft.com/office/drawing/2014/main" id="{D12EBA6E-DAAF-4BAE-812C-00465880DD4E}"/>
              </a:ext>
            </a:extLst>
          </p:cNvPr>
          <p:cNvSpPr txBox="1">
            <a:spLocks/>
          </p:cNvSpPr>
          <p:nvPr/>
        </p:nvSpPr>
        <p:spPr>
          <a:xfrm>
            <a:off x="198593" y="28694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-5</a:t>
            </a:r>
            <a:endParaRPr lang="en-US" altLang="ko-KR" sz="3000" b="1" dirty="0">
              <a:solidFill>
                <a:srgbClr val="32AEB8"/>
              </a:solidFill>
            </a:endParaRPr>
          </a:p>
        </p:txBody>
      </p:sp>
      <p:sp>
        <p:nvSpPr>
          <p:cNvPr id="10" name="Text Placeholder 1">
            <a:extLst>
              <a:ext uri="{FF2B5EF4-FFF2-40B4-BE49-F238E27FC236}">
                <a16:creationId xmlns:a16="http://schemas.microsoft.com/office/drawing/2014/main" id="{D60CAA5B-1D29-462D-A49B-0A6D2770ABE5}"/>
              </a:ext>
            </a:extLst>
          </p:cNvPr>
          <p:cNvSpPr>
            <a:spLocks noGrp="1"/>
          </p:cNvSpPr>
          <p:nvPr>
            <p:ph type="body" sz="quarter" idx="10"/>
          </p:nvPr>
        </p:nvSpPr>
        <p:spPr>
          <a:xfrm>
            <a:off x="198592" y="876177"/>
            <a:ext cx="12093241" cy="995502"/>
          </a:xfrm>
        </p:spPr>
        <p:txBody>
          <a:bodyPr/>
          <a:lstStyle/>
          <a:p>
            <a:r>
              <a:rPr lang="en-US" altLang="ko-KR" sz="3000" b="1" dirty="0">
                <a:solidFill>
                  <a:schemeClr val="tx1"/>
                </a:solidFill>
              </a:rPr>
              <a:t>Example of spirometry results</a:t>
            </a:r>
          </a:p>
        </p:txBody>
      </p:sp>
    </p:spTree>
    <p:extLst>
      <p:ext uri="{BB962C8B-B14F-4D97-AF65-F5344CB8AC3E}">
        <p14:creationId xmlns:p14="http://schemas.microsoft.com/office/powerpoint/2010/main" val="1812562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0A6A9-7D20-9EC9-5463-102FEACB273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87BA73A-5263-8655-6420-03D22B4AEAF0}"/>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A8A09EE8-74DD-A65F-C523-921ECD3B9653}"/>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10" name="TextBox 9">
            <a:extLst>
              <a:ext uri="{FF2B5EF4-FFF2-40B4-BE49-F238E27FC236}">
                <a16:creationId xmlns:a16="http://schemas.microsoft.com/office/drawing/2014/main" id="{5A5D3075-71EE-8CAE-FDDC-E07AF3278287}"/>
              </a:ext>
            </a:extLst>
          </p:cNvPr>
          <p:cNvSpPr txBox="1"/>
          <p:nvPr/>
        </p:nvSpPr>
        <p:spPr>
          <a:xfrm>
            <a:off x="390817" y="2416068"/>
            <a:ext cx="11410366" cy="4154984"/>
          </a:xfrm>
          <a:prstGeom prst="rect">
            <a:avLst/>
          </a:prstGeom>
          <a:noFill/>
        </p:spPr>
        <p:txBody>
          <a:bodyPr wrap="square">
            <a:spAutoFit/>
          </a:bodyPr>
          <a:lstStyle/>
          <a:p>
            <a:pPr algn="just"/>
            <a:r>
              <a:rPr lang="en-GB" sz="2400" b="1" dirty="0">
                <a:latin typeface="ArialMT"/>
              </a:rPr>
              <a:t>Interpretation: </a:t>
            </a:r>
            <a:r>
              <a:rPr lang="en-GB" sz="2400" dirty="0">
                <a:latin typeface="ArialMT"/>
              </a:rPr>
              <a:t>Asthma</a:t>
            </a:r>
          </a:p>
          <a:p>
            <a:pPr marL="457200" indent="-457200" algn="just">
              <a:buFont typeface="Arial" panose="020B0604020202020204" pitchFamily="34" charset="0"/>
              <a:buChar char="•"/>
            </a:pPr>
            <a:r>
              <a:rPr lang="en-GB" sz="2400" dirty="0">
                <a:latin typeface="ArialMT"/>
              </a:rPr>
              <a:t>The </a:t>
            </a:r>
            <a:r>
              <a:rPr lang="en-GB" sz="2400" b="1" dirty="0">
                <a:solidFill>
                  <a:srgbClr val="FF0000"/>
                </a:solidFill>
                <a:latin typeface="ArialMT"/>
              </a:rPr>
              <a:t>concavity/scoop </a:t>
            </a:r>
            <a:r>
              <a:rPr lang="en-GB" sz="2400" dirty="0">
                <a:latin typeface="ArialMT"/>
              </a:rPr>
              <a:t>in the expiratory flow volume curve.</a:t>
            </a:r>
          </a:p>
          <a:p>
            <a:pPr marL="457200" indent="-457200" algn="just">
              <a:buFont typeface="Arial" panose="020B0604020202020204" pitchFamily="34" charset="0"/>
              <a:buChar char="•"/>
            </a:pPr>
            <a:r>
              <a:rPr lang="en-GB" sz="2400" b="1" dirty="0">
                <a:solidFill>
                  <a:srgbClr val="FF0000"/>
                </a:solidFill>
                <a:latin typeface="ArialMT"/>
              </a:rPr>
              <a:t>Low FEV1/FVC ratio = 50% (&lt; 70%) </a:t>
            </a:r>
            <a:r>
              <a:rPr lang="en-GB" sz="2400" dirty="0">
                <a:latin typeface="ArialMT"/>
              </a:rPr>
              <a:t>indicates an obstructive pattern</a:t>
            </a:r>
          </a:p>
          <a:p>
            <a:pPr marL="457200" indent="-457200" algn="just">
              <a:buFont typeface="Arial" panose="020B0604020202020204" pitchFamily="34" charset="0"/>
              <a:buChar char="•"/>
            </a:pPr>
            <a:r>
              <a:rPr lang="en-GB" sz="2400" dirty="0">
                <a:latin typeface="ArialMT"/>
              </a:rPr>
              <a:t>Pre-bronchodilator FEV1 is 54% predicted, indicating a moderate obstructive pattern</a:t>
            </a:r>
          </a:p>
          <a:p>
            <a:pPr marL="457200" indent="-457200" algn="just">
              <a:buFont typeface="Arial" panose="020B0604020202020204" pitchFamily="34" charset="0"/>
              <a:buChar char="•"/>
            </a:pPr>
            <a:r>
              <a:rPr lang="en-GB" sz="2400" b="1" dirty="0">
                <a:solidFill>
                  <a:srgbClr val="FF0000"/>
                </a:solidFill>
                <a:latin typeface="ArialMT"/>
              </a:rPr>
              <a:t>FEV1</a:t>
            </a:r>
            <a:r>
              <a:rPr lang="en-GB" sz="2400" dirty="0">
                <a:latin typeface="ArialMT"/>
              </a:rPr>
              <a:t> from 54% (pre-</a:t>
            </a:r>
            <a:r>
              <a:rPr lang="en-GB" sz="2400" dirty="0" err="1">
                <a:latin typeface="ArialMT"/>
              </a:rPr>
              <a:t>bron</a:t>
            </a:r>
            <a:r>
              <a:rPr lang="en-GB" sz="2400" dirty="0">
                <a:latin typeface="ArialMT"/>
              </a:rPr>
              <a:t>) rise to 78% (post-</a:t>
            </a:r>
            <a:r>
              <a:rPr lang="en-GB" sz="2400" dirty="0" err="1">
                <a:latin typeface="ArialMT"/>
              </a:rPr>
              <a:t>bron</a:t>
            </a:r>
            <a:r>
              <a:rPr lang="en-GB" sz="2400" dirty="0">
                <a:latin typeface="ArialMT"/>
              </a:rPr>
              <a:t>) = </a:t>
            </a:r>
            <a:r>
              <a:rPr lang="en-GB" sz="2400" b="1" dirty="0">
                <a:solidFill>
                  <a:srgbClr val="FF0000"/>
                </a:solidFill>
                <a:latin typeface="ArialMT"/>
              </a:rPr>
              <a:t>24% increment </a:t>
            </a:r>
          </a:p>
          <a:p>
            <a:pPr marL="457200" indent="-457200" algn="just">
              <a:buFont typeface="Arial" panose="020B0604020202020204" pitchFamily="34" charset="0"/>
              <a:buChar char="•"/>
            </a:pPr>
            <a:r>
              <a:rPr lang="en-GB" sz="2400" b="1" dirty="0">
                <a:solidFill>
                  <a:srgbClr val="FF0000"/>
                </a:solidFill>
                <a:latin typeface="ArialMT"/>
              </a:rPr>
              <a:t>FEV1</a:t>
            </a:r>
            <a:r>
              <a:rPr lang="en-GB" sz="2400" dirty="0">
                <a:latin typeface="ArialMT"/>
              </a:rPr>
              <a:t> (pre-</a:t>
            </a:r>
            <a:r>
              <a:rPr lang="en-GB" sz="2400" dirty="0" err="1">
                <a:latin typeface="ArialMT"/>
              </a:rPr>
              <a:t>bron</a:t>
            </a:r>
            <a:r>
              <a:rPr lang="en-GB" sz="2400" dirty="0">
                <a:latin typeface="ArialMT"/>
              </a:rPr>
              <a:t>) 2.31L rise to 3.36L (post-</a:t>
            </a:r>
            <a:r>
              <a:rPr lang="en-GB" sz="2400" dirty="0" err="1">
                <a:latin typeface="ArialMT"/>
              </a:rPr>
              <a:t>bron</a:t>
            </a:r>
            <a:r>
              <a:rPr lang="en-GB" sz="2400" dirty="0">
                <a:latin typeface="ArialMT"/>
              </a:rPr>
              <a:t>) = </a:t>
            </a:r>
            <a:r>
              <a:rPr lang="en-GB" sz="2400" b="1" dirty="0">
                <a:solidFill>
                  <a:srgbClr val="FF0000"/>
                </a:solidFill>
                <a:latin typeface="ArialMT"/>
              </a:rPr>
              <a:t>1.05 L (1050ml) increment </a:t>
            </a:r>
            <a:r>
              <a:rPr lang="en-GB" sz="2400" dirty="0">
                <a:latin typeface="ArialMT"/>
              </a:rPr>
              <a:t>with the FEV1/FVC ratio increasing from 50% to 69% </a:t>
            </a:r>
          </a:p>
          <a:p>
            <a:pPr marL="457200" indent="-457200" algn="just">
              <a:buFont typeface="Arial" panose="020B0604020202020204" pitchFamily="34" charset="0"/>
              <a:buChar char="•"/>
            </a:pPr>
            <a:r>
              <a:rPr lang="en-GB" sz="2400" b="1" dirty="0">
                <a:solidFill>
                  <a:srgbClr val="FF0000"/>
                </a:solidFill>
                <a:latin typeface="ArialMT"/>
              </a:rPr>
              <a:t>FVC</a:t>
            </a:r>
            <a:r>
              <a:rPr lang="en-GB" sz="2400" dirty="0">
                <a:latin typeface="ArialMT"/>
              </a:rPr>
              <a:t> from 4.65 L rise to 4.90 </a:t>
            </a:r>
            <a:r>
              <a:rPr lang="en-GB" sz="2400" dirty="0" err="1">
                <a:latin typeface="ArialMT"/>
              </a:rPr>
              <a:t>liter</a:t>
            </a:r>
            <a:r>
              <a:rPr lang="en-GB" sz="2400" dirty="0">
                <a:latin typeface="ArialMT"/>
              </a:rPr>
              <a:t> = 0.25L = </a:t>
            </a:r>
            <a:r>
              <a:rPr lang="en-GB" sz="2400" b="1" dirty="0">
                <a:solidFill>
                  <a:srgbClr val="FF0000"/>
                </a:solidFill>
                <a:latin typeface="ArialMT"/>
              </a:rPr>
              <a:t>250ml (which &gt;200ml from baseline)</a:t>
            </a:r>
          </a:p>
          <a:p>
            <a:pPr marL="457200" indent="-457200" algn="just">
              <a:buFont typeface="Arial" panose="020B0604020202020204" pitchFamily="34" charset="0"/>
              <a:buChar char="•"/>
            </a:pPr>
            <a:r>
              <a:rPr lang="en-GB" sz="2400" dirty="0">
                <a:latin typeface="ArialMT"/>
              </a:rPr>
              <a:t>These results are highly suggestive of asthma</a:t>
            </a:r>
            <a:endParaRPr lang="en-MY" sz="2400" dirty="0">
              <a:latin typeface="ArialMT"/>
            </a:endParaRPr>
          </a:p>
        </p:txBody>
      </p:sp>
      <p:pic>
        <p:nvPicPr>
          <p:cNvPr id="12" name="Picture 11">
            <a:extLst>
              <a:ext uri="{FF2B5EF4-FFF2-40B4-BE49-F238E27FC236}">
                <a16:creationId xmlns:a16="http://schemas.microsoft.com/office/drawing/2014/main" id="{40B1F6B2-08A3-FE3F-B578-EE0F29383798}"/>
              </a:ext>
            </a:extLst>
          </p:cNvPr>
          <p:cNvPicPr>
            <a:picLocks noChangeAspect="1"/>
          </p:cNvPicPr>
          <p:nvPr/>
        </p:nvPicPr>
        <p:blipFill>
          <a:blip r:embed="rId4"/>
          <a:stretch>
            <a:fillRect/>
          </a:stretch>
        </p:blipFill>
        <p:spPr>
          <a:xfrm>
            <a:off x="1300980" y="1215909"/>
            <a:ext cx="9591745" cy="1200159"/>
          </a:xfrm>
          <a:prstGeom prst="rect">
            <a:avLst/>
          </a:prstGeom>
        </p:spPr>
      </p:pic>
      <p:sp>
        <p:nvSpPr>
          <p:cNvPr id="9" name="Text Placeholder 1">
            <a:extLst>
              <a:ext uri="{FF2B5EF4-FFF2-40B4-BE49-F238E27FC236}">
                <a16:creationId xmlns:a16="http://schemas.microsoft.com/office/drawing/2014/main" id="{BDD83F40-69DD-46C1-91E2-902E6F30D78C}"/>
              </a:ext>
            </a:extLst>
          </p:cNvPr>
          <p:cNvSpPr txBox="1">
            <a:spLocks/>
          </p:cNvSpPr>
          <p:nvPr/>
        </p:nvSpPr>
        <p:spPr>
          <a:xfrm>
            <a:off x="198593" y="28694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-6</a:t>
            </a:r>
            <a:endParaRPr lang="en-US" altLang="ko-KR" sz="3000" b="1" dirty="0">
              <a:solidFill>
                <a:srgbClr val="32AEB8"/>
              </a:solidFill>
            </a:endParaRPr>
          </a:p>
        </p:txBody>
      </p:sp>
    </p:spTree>
    <p:extLst>
      <p:ext uri="{BB962C8B-B14F-4D97-AF65-F5344CB8AC3E}">
        <p14:creationId xmlns:p14="http://schemas.microsoft.com/office/powerpoint/2010/main" val="1139858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95EA0-7E30-FA21-3CD7-860A66FC82F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A4CDC72-217D-C372-6583-CBAB7DD5E92D}"/>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A257CA8E-F823-653A-E79D-9E3B721B3880}"/>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nvGrpSpPr>
          <p:cNvPr id="11" name="Group 10">
            <a:extLst>
              <a:ext uri="{FF2B5EF4-FFF2-40B4-BE49-F238E27FC236}">
                <a16:creationId xmlns:a16="http://schemas.microsoft.com/office/drawing/2014/main" id="{A579D4E9-CDD0-41A4-B1C7-28F945625B6F}"/>
              </a:ext>
            </a:extLst>
          </p:cNvPr>
          <p:cNvGrpSpPr/>
          <p:nvPr/>
        </p:nvGrpSpPr>
        <p:grpSpPr>
          <a:xfrm>
            <a:off x="405496" y="1556285"/>
            <a:ext cx="11381008" cy="4628099"/>
            <a:chOff x="405496" y="1965294"/>
            <a:chExt cx="11381008" cy="4628099"/>
          </a:xfrm>
        </p:grpSpPr>
        <p:pic>
          <p:nvPicPr>
            <p:cNvPr id="3" name="Picture 2">
              <a:extLst>
                <a:ext uri="{FF2B5EF4-FFF2-40B4-BE49-F238E27FC236}">
                  <a16:creationId xmlns:a16="http://schemas.microsoft.com/office/drawing/2014/main" id="{D8F46A1D-5EFA-643A-C1E7-2C1D6BC3BB7B}"/>
                </a:ext>
              </a:extLst>
            </p:cNvPr>
            <p:cNvPicPr>
              <a:picLocks noChangeAspect="1"/>
            </p:cNvPicPr>
            <p:nvPr/>
          </p:nvPicPr>
          <p:blipFill>
            <a:blip r:embed="rId4"/>
            <a:stretch>
              <a:fillRect/>
            </a:stretch>
          </p:blipFill>
          <p:spPr>
            <a:xfrm>
              <a:off x="405496" y="1965294"/>
              <a:ext cx="11381008" cy="4628099"/>
            </a:xfrm>
            <a:prstGeom prst="rect">
              <a:avLst/>
            </a:prstGeom>
          </p:spPr>
        </p:pic>
        <p:sp>
          <p:nvSpPr>
            <p:cNvPr id="4" name="Rectangle: Rounded Corners 3">
              <a:extLst>
                <a:ext uri="{FF2B5EF4-FFF2-40B4-BE49-F238E27FC236}">
                  <a16:creationId xmlns:a16="http://schemas.microsoft.com/office/drawing/2014/main" id="{E07E4921-DF12-2FE7-A52F-E3BD54B66138}"/>
                </a:ext>
              </a:extLst>
            </p:cNvPr>
            <p:cNvSpPr/>
            <p:nvPr/>
          </p:nvSpPr>
          <p:spPr>
            <a:xfrm>
              <a:off x="3949592" y="5587377"/>
              <a:ext cx="7786144" cy="100601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grpSp>
      <p:sp>
        <p:nvSpPr>
          <p:cNvPr id="9" name="Text Placeholder 1">
            <a:extLst>
              <a:ext uri="{FF2B5EF4-FFF2-40B4-BE49-F238E27FC236}">
                <a16:creationId xmlns:a16="http://schemas.microsoft.com/office/drawing/2014/main" id="{C8D55E84-3E28-4A8A-80B2-824B4237C39A}"/>
              </a:ext>
            </a:extLst>
          </p:cNvPr>
          <p:cNvSpPr txBox="1">
            <a:spLocks/>
          </p:cNvSpPr>
          <p:nvPr/>
        </p:nvSpPr>
        <p:spPr>
          <a:xfrm>
            <a:off x="198593" y="28694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-7</a:t>
            </a:r>
            <a:endParaRPr lang="en-US" altLang="ko-KR" sz="3000" b="1" dirty="0">
              <a:solidFill>
                <a:srgbClr val="32AEB8"/>
              </a:solidFill>
            </a:endParaRPr>
          </a:p>
        </p:txBody>
      </p:sp>
      <p:sp>
        <p:nvSpPr>
          <p:cNvPr id="5" name="Rectangle 4">
            <a:extLst>
              <a:ext uri="{FF2B5EF4-FFF2-40B4-BE49-F238E27FC236}">
                <a16:creationId xmlns:a16="http://schemas.microsoft.com/office/drawing/2014/main" id="{AF55C0D6-7B5A-4567-B65D-F396A5A9BBDF}"/>
              </a:ext>
            </a:extLst>
          </p:cNvPr>
          <p:cNvSpPr/>
          <p:nvPr/>
        </p:nvSpPr>
        <p:spPr>
          <a:xfrm>
            <a:off x="10892725" y="1356230"/>
            <a:ext cx="1181734" cy="400110"/>
          </a:xfrm>
          <a:prstGeom prst="rect">
            <a:avLst/>
          </a:prstGeom>
        </p:spPr>
        <p:txBody>
          <a:bodyPr wrap="none">
            <a:spAutoFit/>
          </a:bodyPr>
          <a:lstStyle/>
          <a:p>
            <a:r>
              <a:rPr lang="en-US" altLang="ko-KR" sz="2000" b="1" dirty="0">
                <a:solidFill>
                  <a:srgbClr val="32AEB8"/>
                </a:solidFill>
              </a:rPr>
              <a:t>(Page 6)</a:t>
            </a:r>
            <a:endParaRPr lang="en-MY" sz="2000" dirty="0"/>
          </a:p>
        </p:txBody>
      </p:sp>
    </p:spTree>
    <p:extLst>
      <p:ext uri="{BB962C8B-B14F-4D97-AF65-F5344CB8AC3E}">
        <p14:creationId xmlns:p14="http://schemas.microsoft.com/office/powerpoint/2010/main" val="3205325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9E8A6-F416-E744-826F-F248E49A3EB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C8EFDB0-99A2-3A8E-A940-DCCAA8DD3CFC}"/>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787F193D-439B-F97E-9864-B7CC1F95F0E2}"/>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1B00C9EC-0C8C-83DA-E8E9-BC2C85103C70}"/>
              </a:ext>
            </a:extLst>
          </p:cNvPr>
          <p:cNvSpPr txBox="1"/>
          <p:nvPr/>
        </p:nvSpPr>
        <p:spPr>
          <a:xfrm>
            <a:off x="198593" y="1312240"/>
            <a:ext cx="11794813" cy="4832092"/>
          </a:xfrm>
          <a:prstGeom prst="rect">
            <a:avLst/>
          </a:prstGeom>
          <a:noFill/>
        </p:spPr>
        <p:txBody>
          <a:bodyPr wrap="square">
            <a:spAutoFit/>
          </a:bodyPr>
          <a:lstStyle/>
          <a:p>
            <a:pPr marL="457200" indent="-457200" algn="just">
              <a:buFont typeface="Arial" panose="020B0604020202020204" pitchFamily="34" charset="0"/>
              <a:buChar char="•"/>
            </a:pPr>
            <a:r>
              <a:rPr lang="en-GB" sz="2800" b="0" i="0" u="none" strike="noStrike" baseline="0" dirty="0">
                <a:latin typeface="ArialMT"/>
              </a:rPr>
              <a:t>When </a:t>
            </a:r>
            <a:r>
              <a:rPr lang="en-GB" sz="2800" b="1" i="0" u="none" strike="noStrike" baseline="0" dirty="0">
                <a:solidFill>
                  <a:srgbClr val="FF0000"/>
                </a:solidFill>
                <a:latin typeface="ArialMT"/>
              </a:rPr>
              <a:t>SPIROMETRY IS NOT AVAILABLE</a:t>
            </a:r>
            <a:r>
              <a:rPr lang="en-GB" sz="2800" b="0" i="0" u="none" strike="noStrike" baseline="0" dirty="0">
                <a:latin typeface="ArialMT"/>
              </a:rPr>
              <a:t>, peak expiratory flow meter </a:t>
            </a:r>
            <a:r>
              <a:rPr lang="en-GB" sz="2800" b="1" i="0" u="none" strike="noStrike" baseline="0" dirty="0">
                <a:solidFill>
                  <a:srgbClr val="FF0000"/>
                </a:solidFill>
                <a:latin typeface="ArialMT"/>
              </a:rPr>
              <a:t>(PEFR) </a:t>
            </a:r>
            <a:r>
              <a:rPr lang="en-GB" sz="2800" b="0" i="0" u="none" strike="noStrike" baseline="0" dirty="0">
                <a:latin typeface="ArialMT"/>
              </a:rPr>
              <a:t>may be used instead. </a:t>
            </a:r>
          </a:p>
          <a:p>
            <a:pPr marL="457200" indent="-457200" algn="just">
              <a:buFont typeface="Arial" panose="020B0604020202020204" pitchFamily="34" charset="0"/>
              <a:buChar char="•"/>
            </a:pPr>
            <a:endParaRPr lang="en-GB" sz="2800" dirty="0">
              <a:latin typeface="ArialMT"/>
            </a:endParaRPr>
          </a:p>
          <a:p>
            <a:pPr marL="457200" indent="-457200" algn="just">
              <a:buFont typeface="Arial" panose="020B0604020202020204" pitchFamily="34" charset="0"/>
              <a:buChar char="•"/>
            </a:pPr>
            <a:r>
              <a:rPr lang="en-GB" sz="2800" b="0" i="0" u="none" strike="noStrike" baseline="0" dirty="0">
                <a:latin typeface="ArialMT"/>
              </a:rPr>
              <a:t>These tests </a:t>
            </a:r>
            <a:r>
              <a:rPr lang="en-GB" sz="2800" b="1" i="0" u="none" strike="noStrike" baseline="0" dirty="0">
                <a:solidFill>
                  <a:srgbClr val="FF0000"/>
                </a:solidFill>
                <a:latin typeface="ArialMT"/>
              </a:rPr>
              <a:t>(spirometry &amp; PEFR) </a:t>
            </a:r>
            <a:r>
              <a:rPr lang="en-GB" sz="2800" b="0" i="0" u="none" strike="noStrike" baseline="0" dirty="0">
                <a:latin typeface="ArialMT"/>
              </a:rPr>
              <a:t>should be performed:</a:t>
            </a:r>
          </a:p>
          <a:p>
            <a:pPr marL="1028700" lvl="1" indent="-571500" algn="just">
              <a:buFont typeface="+mj-lt"/>
              <a:buAutoNum type="romanLcPeriod"/>
            </a:pPr>
            <a:r>
              <a:rPr lang="en-GB" sz="2800" b="0" i="0" u="none" strike="noStrike" baseline="0" dirty="0">
                <a:latin typeface="ArialMT"/>
              </a:rPr>
              <a:t>before treatment, </a:t>
            </a:r>
          </a:p>
          <a:p>
            <a:pPr marL="1028700" lvl="1" indent="-571500" algn="just">
              <a:buFont typeface="+mj-lt"/>
              <a:buAutoNum type="romanLcPeriod"/>
            </a:pPr>
            <a:r>
              <a:rPr lang="en-GB" sz="2800" b="0" i="0" u="none" strike="noStrike" baseline="0" dirty="0">
                <a:latin typeface="ArialMT"/>
              </a:rPr>
              <a:t>at 3 – 6 months after treatment and </a:t>
            </a:r>
          </a:p>
          <a:p>
            <a:pPr marL="1028700" lvl="1" indent="-571500" algn="just">
              <a:buFont typeface="+mj-lt"/>
              <a:buAutoNum type="romanLcPeriod"/>
            </a:pPr>
            <a:r>
              <a:rPr lang="en-GB" sz="2800" b="0" i="0" u="none" strike="noStrike" baseline="0" dirty="0">
                <a:latin typeface="ArialMT"/>
              </a:rPr>
              <a:t>periodically (1 – 2-yearly) to establish patient’s personal best FEV1 and monitor for lung function decline. </a:t>
            </a:r>
          </a:p>
          <a:p>
            <a:pPr lvl="1" algn="just"/>
            <a:endParaRPr lang="en-GB" sz="2800" b="0" i="0" u="none" strike="noStrike" baseline="0" dirty="0">
              <a:latin typeface="ArialMT"/>
            </a:endParaRPr>
          </a:p>
          <a:p>
            <a:pPr marL="457200" indent="-457200" algn="just">
              <a:buFont typeface="Arial" panose="020B0604020202020204" pitchFamily="34" charset="0"/>
              <a:buChar char="•"/>
            </a:pPr>
            <a:r>
              <a:rPr lang="en-GB" sz="2800" b="0" i="0" u="none" strike="noStrike" baseline="0" dirty="0">
                <a:latin typeface="ArialMT"/>
              </a:rPr>
              <a:t>A low FEV1 indicates underlying untreated airway inflammation and is a risk factor for future exacerbation.</a:t>
            </a:r>
            <a:endParaRPr lang="en-MY" sz="2800" dirty="0"/>
          </a:p>
        </p:txBody>
      </p:sp>
      <p:sp>
        <p:nvSpPr>
          <p:cNvPr id="4" name="TextBox 3">
            <a:extLst>
              <a:ext uri="{FF2B5EF4-FFF2-40B4-BE49-F238E27FC236}">
                <a16:creationId xmlns:a16="http://schemas.microsoft.com/office/drawing/2014/main" id="{5382227C-1067-6A45-726B-578A7CF174B3}"/>
              </a:ext>
            </a:extLst>
          </p:cNvPr>
          <p:cNvSpPr txBox="1"/>
          <p:nvPr/>
        </p:nvSpPr>
        <p:spPr>
          <a:xfrm>
            <a:off x="340822" y="6367921"/>
            <a:ext cx="6245958" cy="261610"/>
          </a:xfrm>
          <a:prstGeom prst="rect">
            <a:avLst/>
          </a:prstGeom>
          <a:noFill/>
        </p:spPr>
        <p:txBody>
          <a:bodyPr wrap="square">
            <a:spAutoFit/>
          </a:bodyPr>
          <a:lstStyle/>
          <a:p>
            <a:pPr algn="l"/>
            <a:r>
              <a:rPr lang="en-MY" sz="1100" b="0" i="0" u="none" strike="noStrike" baseline="0" dirty="0"/>
              <a:t>GINA. Global Strategy for Asthma Management </a:t>
            </a:r>
            <a:r>
              <a:rPr lang="en-GB" sz="1100" b="0" i="0" u="none" strike="noStrike" baseline="0" dirty="0"/>
              <a:t>and Prevention (2024 update). 2024</a:t>
            </a:r>
            <a:endParaRPr lang="en-MY" sz="1100" dirty="0"/>
          </a:p>
        </p:txBody>
      </p:sp>
      <p:sp>
        <p:nvSpPr>
          <p:cNvPr id="9" name="Text Placeholder 1">
            <a:extLst>
              <a:ext uri="{FF2B5EF4-FFF2-40B4-BE49-F238E27FC236}">
                <a16:creationId xmlns:a16="http://schemas.microsoft.com/office/drawing/2014/main" id="{621DF63B-DE6D-415F-8950-244CE4194EC5}"/>
              </a:ext>
            </a:extLst>
          </p:cNvPr>
          <p:cNvSpPr txBox="1">
            <a:spLocks/>
          </p:cNvSpPr>
          <p:nvPr/>
        </p:nvSpPr>
        <p:spPr>
          <a:xfrm>
            <a:off x="198593" y="286948"/>
            <a:ext cx="11794813"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-8</a:t>
            </a:r>
            <a:endParaRPr lang="en-US" altLang="ko-KR" sz="3000" b="1" dirty="0">
              <a:solidFill>
                <a:srgbClr val="32AEB8"/>
              </a:solidFill>
            </a:endParaRPr>
          </a:p>
        </p:txBody>
      </p:sp>
      <p:sp>
        <p:nvSpPr>
          <p:cNvPr id="3" name="Rectangle 2">
            <a:extLst>
              <a:ext uri="{FF2B5EF4-FFF2-40B4-BE49-F238E27FC236}">
                <a16:creationId xmlns:a16="http://schemas.microsoft.com/office/drawing/2014/main" id="{A876DB60-2025-4C52-9608-3009EB3435A6}"/>
              </a:ext>
            </a:extLst>
          </p:cNvPr>
          <p:cNvSpPr/>
          <p:nvPr/>
        </p:nvSpPr>
        <p:spPr>
          <a:xfrm>
            <a:off x="10811672" y="6141053"/>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40597226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F541D-4E6D-ADD6-0A69-84397A8EF4A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3C2E0E2-65B9-39B3-DE1E-1B746D12E0B3}"/>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1E6055DE-3963-70A9-4B79-0FD949B9B446}"/>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nvGrpSpPr>
          <p:cNvPr id="6" name="Group 5">
            <a:extLst>
              <a:ext uri="{FF2B5EF4-FFF2-40B4-BE49-F238E27FC236}">
                <a16:creationId xmlns:a16="http://schemas.microsoft.com/office/drawing/2014/main" id="{7476FA75-6C85-40B5-8499-4320F7A8CAD8}"/>
              </a:ext>
            </a:extLst>
          </p:cNvPr>
          <p:cNvGrpSpPr/>
          <p:nvPr/>
        </p:nvGrpSpPr>
        <p:grpSpPr>
          <a:xfrm>
            <a:off x="1913889" y="1254179"/>
            <a:ext cx="8220135" cy="5369110"/>
            <a:chOff x="1913889" y="1254179"/>
            <a:chExt cx="8220135" cy="5369110"/>
          </a:xfrm>
        </p:grpSpPr>
        <p:pic>
          <p:nvPicPr>
            <p:cNvPr id="4" name="Picture 3">
              <a:extLst>
                <a:ext uri="{FF2B5EF4-FFF2-40B4-BE49-F238E27FC236}">
                  <a16:creationId xmlns:a16="http://schemas.microsoft.com/office/drawing/2014/main" id="{6EB7881C-BDF8-D5D9-00E6-04FE2F88C3E9}"/>
                </a:ext>
              </a:extLst>
            </p:cNvPr>
            <p:cNvPicPr>
              <a:picLocks noChangeAspect="1"/>
            </p:cNvPicPr>
            <p:nvPr/>
          </p:nvPicPr>
          <p:blipFill>
            <a:blip r:embed="rId4"/>
            <a:srcRect b="27410"/>
            <a:stretch>
              <a:fillRect/>
            </a:stretch>
          </p:blipFill>
          <p:spPr>
            <a:xfrm>
              <a:off x="1913889" y="1254179"/>
              <a:ext cx="8220135" cy="912672"/>
            </a:xfrm>
            <a:prstGeom prst="rect">
              <a:avLst/>
            </a:prstGeom>
          </p:spPr>
        </p:pic>
        <p:pic>
          <p:nvPicPr>
            <p:cNvPr id="9" name="Picture 8">
              <a:extLst>
                <a:ext uri="{FF2B5EF4-FFF2-40B4-BE49-F238E27FC236}">
                  <a16:creationId xmlns:a16="http://schemas.microsoft.com/office/drawing/2014/main" id="{A455E87B-780D-43A4-65E5-3A7E24BE71EB}"/>
                </a:ext>
              </a:extLst>
            </p:cNvPr>
            <p:cNvPicPr>
              <a:picLocks noChangeAspect="1"/>
            </p:cNvPicPr>
            <p:nvPr/>
          </p:nvPicPr>
          <p:blipFill>
            <a:blip r:embed="rId5"/>
            <a:stretch>
              <a:fillRect/>
            </a:stretch>
          </p:blipFill>
          <p:spPr>
            <a:xfrm>
              <a:off x="1913889" y="2151269"/>
              <a:ext cx="8215373" cy="371478"/>
            </a:xfrm>
            <a:prstGeom prst="rect">
              <a:avLst/>
            </a:prstGeom>
          </p:spPr>
        </p:pic>
        <p:pic>
          <p:nvPicPr>
            <p:cNvPr id="11" name="Picture 10">
              <a:extLst>
                <a:ext uri="{FF2B5EF4-FFF2-40B4-BE49-F238E27FC236}">
                  <a16:creationId xmlns:a16="http://schemas.microsoft.com/office/drawing/2014/main" id="{0B26842B-6689-047B-E7A6-73D79188546C}"/>
                </a:ext>
              </a:extLst>
            </p:cNvPr>
            <p:cNvPicPr>
              <a:picLocks noChangeAspect="1"/>
            </p:cNvPicPr>
            <p:nvPr/>
          </p:nvPicPr>
          <p:blipFill>
            <a:blip r:embed="rId6"/>
            <a:stretch>
              <a:fillRect/>
            </a:stretch>
          </p:blipFill>
          <p:spPr>
            <a:xfrm>
              <a:off x="1913889" y="2522747"/>
              <a:ext cx="8215373" cy="4100542"/>
            </a:xfrm>
            <a:prstGeom prst="rect">
              <a:avLst/>
            </a:prstGeom>
          </p:spPr>
        </p:pic>
        <p:sp>
          <p:nvSpPr>
            <p:cNvPr id="12" name="Rectangle: Rounded Corners 11">
              <a:extLst>
                <a:ext uri="{FF2B5EF4-FFF2-40B4-BE49-F238E27FC236}">
                  <a16:creationId xmlns:a16="http://schemas.microsoft.com/office/drawing/2014/main" id="{7C9C4B30-4578-88F5-BCED-54E498FEE345}"/>
                </a:ext>
              </a:extLst>
            </p:cNvPr>
            <p:cNvSpPr/>
            <p:nvPr/>
          </p:nvSpPr>
          <p:spPr>
            <a:xfrm>
              <a:off x="4499956" y="2522747"/>
              <a:ext cx="5629306" cy="147290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grpSp>
      <p:sp>
        <p:nvSpPr>
          <p:cNvPr id="10" name="Text Placeholder 1">
            <a:extLst>
              <a:ext uri="{FF2B5EF4-FFF2-40B4-BE49-F238E27FC236}">
                <a16:creationId xmlns:a16="http://schemas.microsoft.com/office/drawing/2014/main" id="{B8F876AD-4BBC-4C26-B763-2780B3DE82C8}"/>
              </a:ext>
            </a:extLst>
          </p:cNvPr>
          <p:cNvSpPr txBox="1">
            <a:spLocks/>
          </p:cNvSpPr>
          <p:nvPr/>
        </p:nvSpPr>
        <p:spPr>
          <a:xfrm>
            <a:off x="198593" y="286948"/>
            <a:ext cx="11794813"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-9</a:t>
            </a:r>
            <a:endParaRPr lang="en-US" altLang="ko-KR" sz="3000" b="1" dirty="0">
              <a:solidFill>
                <a:srgbClr val="32AEB8"/>
              </a:solidFill>
            </a:endParaRPr>
          </a:p>
        </p:txBody>
      </p:sp>
      <p:sp>
        <p:nvSpPr>
          <p:cNvPr id="13" name="Rectangle 12">
            <a:extLst>
              <a:ext uri="{FF2B5EF4-FFF2-40B4-BE49-F238E27FC236}">
                <a16:creationId xmlns:a16="http://schemas.microsoft.com/office/drawing/2014/main" id="{E8AA360C-BA08-4F75-859D-C308977FD366}"/>
              </a:ext>
            </a:extLst>
          </p:cNvPr>
          <p:cNvSpPr/>
          <p:nvPr/>
        </p:nvSpPr>
        <p:spPr>
          <a:xfrm>
            <a:off x="10811672" y="6141053"/>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4260326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BAB57-2B54-D60E-ACD9-E86E1905E8E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A67EF8C-53D6-F336-C147-814B47A26B88}"/>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AA02B9C9-C44C-4A80-5EA7-48E72A40DDA8}"/>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F42D5AF7-561E-E913-ADBA-C7FB32AA5DB9}"/>
              </a:ext>
            </a:extLst>
          </p:cNvPr>
          <p:cNvSpPr txBox="1"/>
          <p:nvPr/>
        </p:nvSpPr>
        <p:spPr>
          <a:xfrm>
            <a:off x="127462" y="1450551"/>
            <a:ext cx="11865944" cy="4370427"/>
          </a:xfrm>
          <a:prstGeom prst="rect">
            <a:avLst/>
          </a:prstGeom>
          <a:noFill/>
        </p:spPr>
        <p:txBody>
          <a:bodyPr wrap="square">
            <a:spAutoFit/>
          </a:bodyPr>
          <a:lstStyle/>
          <a:p>
            <a:pPr marL="457200" indent="-457200" algn="just">
              <a:buFont typeface="Arial" panose="020B0604020202020204" pitchFamily="34" charset="0"/>
              <a:buChar char="•"/>
            </a:pPr>
            <a:r>
              <a:rPr lang="en-GB" sz="2800" b="0" i="0" u="none" strike="noStrike" baseline="0" dirty="0">
                <a:latin typeface="ArialMT"/>
              </a:rPr>
              <a:t>Peak expiratory flow rate </a:t>
            </a:r>
            <a:r>
              <a:rPr lang="en-GB" sz="2800" b="1" i="0" u="none" strike="noStrike" baseline="0" dirty="0">
                <a:solidFill>
                  <a:srgbClr val="FF0000"/>
                </a:solidFill>
                <a:latin typeface="ArialMT"/>
              </a:rPr>
              <a:t>(PEFR) </a:t>
            </a:r>
            <a:r>
              <a:rPr lang="en-GB" sz="2800" b="0" i="0" u="none" strike="noStrike" baseline="0" dirty="0">
                <a:latin typeface="ArialMT"/>
              </a:rPr>
              <a:t>can be measured </a:t>
            </a:r>
            <a:r>
              <a:rPr lang="en-GB" sz="2800" b="1" i="0" u="none" strike="noStrike" baseline="0" dirty="0">
                <a:solidFill>
                  <a:srgbClr val="FF0000"/>
                </a:solidFill>
                <a:latin typeface="ArialMT"/>
              </a:rPr>
              <a:t>using both peak flow meter and spirometry </a:t>
            </a:r>
            <a:r>
              <a:rPr lang="en-GB" sz="2800" b="0" i="0" u="none" strike="noStrike" baseline="0" dirty="0">
                <a:latin typeface="ArialMT"/>
              </a:rPr>
              <a:t>machine. </a:t>
            </a:r>
          </a:p>
          <a:p>
            <a:pPr algn="just"/>
            <a:endParaRPr lang="en-GB" b="0" i="0" u="none" strike="noStrike" baseline="0" dirty="0">
              <a:latin typeface="ArialMT"/>
            </a:endParaRPr>
          </a:p>
          <a:p>
            <a:pPr marL="457200" indent="-457200" algn="just">
              <a:buFont typeface="Arial" panose="020B0604020202020204" pitchFamily="34" charset="0"/>
              <a:buChar char="•"/>
            </a:pPr>
            <a:r>
              <a:rPr lang="en-GB" sz="2800" b="1" i="0" u="none" strike="noStrike" baseline="0" dirty="0">
                <a:solidFill>
                  <a:srgbClr val="FF0000"/>
                </a:solidFill>
                <a:latin typeface="ArialMT"/>
              </a:rPr>
              <a:t>Peak flow meter </a:t>
            </a:r>
            <a:r>
              <a:rPr lang="en-GB" sz="2800" b="0" i="0" u="none" strike="noStrike" baseline="0" dirty="0">
                <a:latin typeface="ArialMT"/>
              </a:rPr>
              <a:t>is used primarily for </a:t>
            </a:r>
            <a:r>
              <a:rPr lang="en-GB" sz="2800" b="1" i="0" u="none" strike="noStrike" baseline="0" dirty="0">
                <a:solidFill>
                  <a:srgbClr val="FF0000"/>
                </a:solidFill>
                <a:latin typeface="ArialMT"/>
              </a:rPr>
              <a:t>home monitoring. </a:t>
            </a:r>
          </a:p>
          <a:p>
            <a:pPr algn="just"/>
            <a:endParaRPr lang="en-GB" b="1" i="0" u="none" strike="noStrike" baseline="0" dirty="0">
              <a:solidFill>
                <a:srgbClr val="FF0000"/>
              </a:solidFill>
              <a:latin typeface="ArialMT"/>
            </a:endParaRPr>
          </a:p>
          <a:p>
            <a:pPr marL="457200" indent="-457200" algn="just">
              <a:buFont typeface="Arial" panose="020B0604020202020204" pitchFamily="34" charset="0"/>
              <a:buChar char="•"/>
            </a:pPr>
            <a:r>
              <a:rPr lang="en-GB" sz="2800" b="0" i="0" u="none" strike="noStrike" baseline="0" dirty="0">
                <a:latin typeface="ArialMT"/>
              </a:rPr>
              <a:t>Whereas, </a:t>
            </a:r>
            <a:r>
              <a:rPr lang="en-GB" sz="2800" b="1" i="0" u="none" strike="noStrike" baseline="0" dirty="0">
                <a:solidFill>
                  <a:srgbClr val="FF0000"/>
                </a:solidFill>
                <a:latin typeface="ArialMT"/>
              </a:rPr>
              <a:t>spirometry</a:t>
            </a:r>
            <a:r>
              <a:rPr lang="en-GB" sz="2800" b="0" i="0" u="none" strike="noStrike" baseline="0" dirty="0">
                <a:latin typeface="ArialMT"/>
              </a:rPr>
              <a:t> is performed in a clinical setting under </a:t>
            </a:r>
            <a:r>
              <a:rPr lang="en-GB" sz="2800" b="1" i="0" u="none" strike="noStrike" baseline="0" dirty="0">
                <a:solidFill>
                  <a:srgbClr val="FF0000"/>
                </a:solidFill>
                <a:latin typeface="ArialMT"/>
              </a:rPr>
              <a:t>supervision of a healthcare provider. </a:t>
            </a:r>
          </a:p>
          <a:p>
            <a:pPr algn="just"/>
            <a:endParaRPr lang="en-GB" b="1" i="0" u="none" strike="noStrike" baseline="0" dirty="0">
              <a:solidFill>
                <a:srgbClr val="FF0000"/>
              </a:solidFill>
              <a:latin typeface="ArialMT"/>
            </a:endParaRPr>
          </a:p>
          <a:p>
            <a:pPr marL="457200" indent="-457200" algn="just">
              <a:buFont typeface="Arial" panose="020B0604020202020204" pitchFamily="34" charset="0"/>
              <a:buChar char="•"/>
            </a:pPr>
            <a:r>
              <a:rPr lang="en-GB" sz="2800" b="0" i="0" u="none" strike="noStrike" baseline="0" dirty="0">
                <a:latin typeface="ArialMT"/>
              </a:rPr>
              <a:t>Whenever possible, </a:t>
            </a:r>
            <a:r>
              <a:rPr lang="en-GB" sz="2800" b="1" i="0" u="none" strike="noStrike" baseline="0" dirty="0">
                <a:solidFill>
                  <a:srgbClr val="FF0000"/>
                </a:solidFill>
                <a:latin typeface="ArialMT"/>
              </a:rPr>
              <a:t>PEFR should be recorded before treatment</a:t>
            </a:r>
            <a:r>
              <a:rPr lang="en-GB" sz="2800" b="0" i="0" u="none" strike="noStrike" baseline="0" dirty="0">
                <a:latin typeface="ArialMT"/>
              </a:rPr>
              <a:t> is initiated. It should be monitored </a:t>
            </a:r>
            <a:r>
              <a:rPr lang="en-GB" sz="2800" b="1" i="0" u="none" strike="noStrike" baseline="0" dirty="0">
                <a:solidFill>
                  <a:srgbClr val="FF0000"/>
                </a:solidFill>
                <a:latin typeface="ArialMT"/>
              </a:rPr>
              <a:t>at 1-hour post-treatment </a:t>
            </a:r>
            <a:r>
              <a:rPr lang="en-GB" sz="2800" b="0" i="0" u="none" strike="noStrike" baseline="0" dirty="0">
                <a:latin typeface="ArialMT"/>
              </a:rPr>
              <a:t>and </a:t>
            </a:r>
            <a:r>
              <a:rPr lang="en-GB" sz="2800" b="1" i="0" u="none" strike="noStrike" baseline="0" dirty="0">
                <a:solidFill>
                  <a:srgbClr val="FF0000"/>
                </a:solidFill>
                <a:latin typeface="ArialMT"/>
              </a:rPr>
              <a:t>regular intervals </a:t>
            </a:r>
            <a:r>
              <a:rPr lang="en-GB" sz="2800" b="0" i="0" u="none" strike="noStrike" baseline="0" dirty="0">
                <a:latin typeface="ArialMT"/>
              </a:rPr>
              <a:t>until a </a:t>
            </a:r>
            <a:r>
              <a:rPr lang="en-GB" sz="2800" b="1" i="0" u="none" strike="noStrike" baseline="0" dirty="0">
                <a:solidFill>
                  <a:srgbClr val="FF0000"/>
                </a:solidFill>
                <a:latin typeface="ArialMT"/>
              </a:rPr>
              <a:t>clear response </a:t>
            </a:r>
            <a:r>
              <a:rPr lang="en-GB" sz="2800" b="0" i="0" u="none" strike="noStrike" baseline="0" dirty="0">
                <a:latin typeface="ArialMT"/>
              </a:rPr>
              <a:t>has occurred </a:t>
            </a:r>
            <a:r>
              <a:rPr lang="en-GB" sz="2800" b="1" i="0" u="none" strike="noStrike" baseline="0" dirty="0">
                <a:solidFill>
                  <a:srgbClr val="FF0000"/>
                </a:solidFill>
                <a:latin typeface="ArialMT"/>
              </a:rPr>
              <a:t>or a plateau </a:t>
            </a:r>
            <a:r>
              <a:rPr lang="en-GB" sz="2800" b="0" i="0" u="none" strike="noStrike" baseline="0" dirty="0">
                <a:latin typeface="ArialMT"/>
              </a:rPr>
              <a:t>is reached.</a:t>
            </a:r>
            <a:endParaRPr lang="en-MY" sz="2800" dirty="0"/>
          </a:p>
        </p:txBody>
      </p:sp>
      <p:sp>
        <p:nvSpPr>
          <p:cNvPr id="9" name="Rectangle 8">
            <a:extLst>
              <a:ext uri="{FF2B5EF4-FFF2-40B4-BE49-F238E27FC236}">
                <a16:creationId xmlns:a16="http://schemas.microsoft.com/office/drawing/2014/main" id="{A9168901-395E-4DE4-8A5F-74FBE412C09A}"/>
              </a:ext>
            </a:extLst>
          </p:cNvPr>
          <p:cNvSpPr/>
          <p:nvPr/>
        </p:nvSpPr>
        <p:spPr>
          <a:xfrm>
            <a:off x="10811672" y="6141053"/>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
        <p:nvSpPr>
          <p:cNvPr id="10" name="Text Placeholder 1">
            <a:extLst>
              <a:ext uri="{FF2B5EF4-FFF2-40B4-BE49-F238E27FC236}">
                <a16:creationId xmlns:a16="http://schemas.microsoft.com/office/drawing/2014/main" id="{80319995-3F20-4E7D-BDD9-3BC4C1B75668}"/>
              </a:ext>
            </a:extLst>
          </p:cNvPr>
          <p:cNvSpPr txBox="1">
            <a:spLocks/>
          </p:cNvSpPr>
          <p:nvPr/>
        </p:nvSpPr>
        <p:spPr>
          <a:xfrm>
            <a:off x="198593" y="286948"/>
            <a:ext cx="11794813"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400" b="1" dirty="0">
                <a:solidFill>
                  <a:srgbClr val="32AEB8"/>
                </a:solidFill>
              </a:rPr>
              <a:t>Investigations For Asthma</a:t>
            </a:r>
            <a:r>
              <a:rPr lang="en-US" altLang="ko-KR" sz="2000" b="1" dirty="0">
                <a:solidFill>
                  <a:srgbClr val="32AEB8"/>
                </a:solidFill>
              </a:rPr>
              <a:t>-10</a:t>
            </a:r>
            <a:endParaRPr lang="en-US" altLang="ko-KR" sz="3000" b="1" dirty="0">
              <a:solidFill>
                <a:srgbClr val="32AEB8"/>
              </a:solidFill>
            </a:endParaRPr>
          </a:p>
        </p:txBody>
      </p:sp>
      <p:sp>
        <p:nvSpPr>
          <p:cNvPr id="11" name="TextBox 10">
            <a:extLst>
              <a:ext uri="{FF2B5EF4-FFF2-40B4-BE49-F238E27FC236}">
                <a16:creationId xmlns:a16="http://schemas.microsoft.com/office/drawing/2014/main" id="{311DE48D-E8DC-4389-B7FC-C8D8695C77F9}"/>
              </a:ext>
            </a:extLst>
          </p:cNvPr>
          <p:cNvSpPr txBox="1"/>
          <p:nvPr/>
        </p:nvSpPr>
        <p:spPr>
          <a:xfrm>
            <a:off x="340822" y="6367921"/>
            <a:ext cx="6245958" cy="261610"/>
          </a:xfrm>
          <a:prstGeom prst="rect">
            <a:avLst/>
          </a:prstGeom>
          <a:noFill/>
        </p:spPr>
        <p:txBody>
          <a:bodyPr wrap="square">
            <a:spAutoFit/>
          </a:bodyPr>
          <a:lstStyle/>
          <a:p>
            <a:pPr algn="l"/>
            <a:r>
              <a:rPr lang="en-MY" sz="1100" b="0" i="0" u="none" strike="noStrike" baseline="0" dirty="0"/>
              <a:t>GINA. Global Strategy for Asthma Management </a:t>
            </a:r>
            <a:r>
              <a:rPr lang="en-GB" sz="1100" b="0" i="0" u="none" strike="noStrike" baseline="0" dirty="0"/>
              <a:t>and Prevention (2024 update). 2024</a:t>
            </a:r>
            <a:endParaRPr lang="en-MY" sz="1100" dirty="0"/>
          </a:p>
        </p:txBody>
      </p:sp>
    </p:spTree>
    <p:extLst>
      <p:ext uri="{BB962C8B-B14F-4D97-AF65-F5344CB8AC3E}">
        <p14:creationId xmlns:p14="http://schemas.microsoft.com/office/powerpoint/2010/main" val="1785321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C4E64-4FAB-1B5D-EE00-680040BA4C6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A963F98-CCC6-317F-0689-81453868B60C}"/>
              </a:ext>
            </a:extLst>
          </p:cNvPr>
          <p:cNvSpPr>
            <a:spLocks noGrp="1"/>
          </p:cNvSpPr>
          <p:nvPr>
            <p:ph type="body" sz="quarter" idx="10"/>
          </p:nvPr>
        </p:nvSpPr>
        <p:spPr>
          <a:xfrm>
            <a:off x="114446" y="286948"/>
            <a:ext cx="11568437" cy="995502"/>
          </a:xfrm>
        </p:spPr>
        <p:txBody>
          <a:bodyPr/>
          <a:lstStyle/>
          <a:p>
            <a:pPr>
              <a:spcBef>
                <a:spcPts val="0"/>
              </a:spcBef>
            </a:pPr>
            <a:r>
              <a:rPr lang="en-GB" altLang="ko-KR" sz="4000" b="1" dirty="0">
                <a:solidFill>
                  <a:srgbClr val="32AEB8"/>
                </a:solidFill>
              </a:rPr>
              <a:t>Peak Expiratory Flow Rate </a:t>
            </a:r>
          </a:p>
          <a:p>
            <a:pPr>
              <a:spcBef>
                <a:spcPts val="0"/>
              </a:spcBef>
            </a:pPr>
            <a:r>
              <a:rPr lang="en-GB" altLang="ko-KR" sz="4000" b="1" dirty="0">
                <a:solidFill>
                  <a:srgbClr val="32AEB8"/>
                </a:solidFill>
              </a:rPr>
              <a:t>Variability</a:t>
            </a:r>
          </a:p>
        </p:txBody>
      </p:sp>
      <p:pic>
        <p:nvPicPr>
          <p:cNvPr id="7" name="Picture 6">
            <a:extLst>
              <a:ext uri="{FF2B5EF4-FFF2-40B4-BE49-F238E27FC236}">
                <a16:creationId xmlns:a16="http://schemas.microsoft.com/office/drawing/2014/main" id="{F428EEA8-9273-9A0C-52A5-E3E5DBB8B593}"/>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45725F85-2466-82E0-1DED-158F4B714E75}"/>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7EB8BAE8-9060-0500-3E3F-666B30A9FF43}"/>
              </a:ext>
            </a:extLst>
          </p:cNvPr>
          <p:cNvSpPr txBox="1"/>
          <p:nvPr/>
        </p:nvSpPr>
        <p:spPr>
          <a:xfrm>
            <a:off x="114446" y="1554294"/>
            <a:ext cx="11794813" cy="4832092"/>
          </a:xfrm>
          <a:prstGeom prst="rect">
            <a:avLst/>
          </a:prstGeom>
          <a:noFill/>
        </p:spPr>
        <p:txBody>
          <a:bodyPr wrap="square">
            <a:spAutoFit/>
          </a:bodyPr>
          <a:lstStyle/>
          <a:p>
            <a:pPr marL="457200" indent="-457200" algn="just">
              <a:buFont typeface="Arial" panose="020B0604020202020204" pitchFamily="34" charset="0"/>
              <a:buChar char="•"/>
            </a:pPr>
            <a:r>
              <a:rPr lang="en-GB" sz="2800" b="0" i="0" u="none" strike="noStrike" baseline="0" dirty="0">
                <a:latin typeface="ArialMT"/>
              </a:rPr>
              <a:t>Peak expiratory flow (PEF) rate variability is an alternative way to diagnose patients with asthma.</a:t>
            </a:r>
            <a:endParaRPr lang="en-GB" sz="2800" dirty="0">
              <a:latin typeface="ArialMT"/>
            </a:endParaRPr>
          </a:p>
          <a:p>
            <a:pPr marL="457200" indent="-457200" algn="just">
              <a:buFont typeface="Arial" panose="020B0604020202020204" pitchFamily="34" charset="0"/>
              <a:buChar char="•"/>
            </a:pPr>
            <a:r>
              <a:rPr lang="en-GB" sz="2800" b="0" i="0" u="none" strike="noStrike" baseline="0" dirty="0">
                <a:latin typeface="ArialMT"/>
              </a:rPr>
              <a:t>Firstly, patients need to be </a:t>
            </a:r>
            <a:r>
              <a:rPr lang="en-GB" sz="2800" b="1" i="0" u="none" strike="noStrike" baseline="0" dirty="0">
                <a:solidFill>
                  <a:srgbClr val="FF0000"/>
                </a:solidFill>
                <a:latin typeface="ArialMT"/>
              </a:rPr>
              <a:t>educated on the use of the PEF meter at home</a:t>
            </a:r>
            <a:r>
              <a:rPr lang="en-GB" sz="2800" b="0" i="0" u="none" strike="noStrike" baseline="0" dirty="0">
                <a:latin typeface="ArialMT"/>
              </a:rPr>
              <a:t>.</a:t>
            </a:r>
          </a:p>
          <a:p>
            <a:pPr marL="457200" indent="-457200" algn="just">
              <a:buFont typeface="Arial" panose="020B0604020202020204" pitchFamily="34" charset="0"/>
              <a:buChar char="•"/>
            </a:pPr>
            <a:r>
              <a:rPr lang="en-GB" sz="2800" b="0" i="0" u="none" strike="noStrike" baseline="0" dirty="0">
                <a:latin typeface="ArialMT"/>
              </a:rPr>
              <a:t>Preferably, the </a:t>
            </a:r>
            <a:r>
              <a:rPr lang="en-GB" sz="2800" b="1" i="0" u="none" strike="noStrike" baseline="0" dirty="0">
                <a:solidFill>
                  <a:srgbClr val="FF0000"/>
                </a:solidFill>
                <a:latin typeface="ArialMT"/>
              </a:rPr>
              <a:t>correct technique and reading </a:t>
            </a:r>
            <a:r>
              <a:rPr lang="en-GB" sz="2800" i="0" u="none" strike="noStrike" baseline="0" dirty="0">
                <a:latin typeface="ArialMT"/>
              </a:rPr>
              <a:t>are</a:t>
            </a:r>
            <a:r>
              <a:rPr lang="en-GB" sz="2800" b="1" i="0" u="none" strike="noStrike" baseline="0" dirty="0">
                <a:solidFill>
                  <a:srgbClr val="FF0000"/>
                </a:solidFill>
                <a:latin typeface="ArialMT"/>
              </a:rPr>
              <a:t> </a:t>
            </a:r>
            <a:r>
              <a:rPr lang="en-GB" sz="2800" b="0" i="0" u="none" strike="noStrike" baseline="0" dirty="0">
                <a:latin typeface="ArialMT"/>
              </a:rPr>
              <a:t>being done in the </a:t>
            </a:r>
            <a:r>
              <a:rPr lang="en-GB" sz="2800" b="1" i="0" u="none" strike="noStrike" baseline="0" dirty="0">
                <a:solidFill>
                  <a:srgbClr val="FF0000"/>
                </a:solidFill>
                <a:latin typeface="ArialMT"/>
              </a:rPr>
              <a:t>clinic</a:t>
            </a:r>
            <a:r>
              <a:rPr lang="en-GB" sz="2800" b="0" i="0" u="none" strike="noStrike" baseline="0" dirty="0">
                <a:latin typeface="ArialMT"/>
              </a:rPr>
              <a:t> before asking the patient to do </a:t>
            </a:r>
            <a:r>
              <a:rPr lang="en-GB" sz="2800" b="1" i="0" u="none" strike="noStrike" baseline="0" dirty="0">
                <a:solidFill>
                  <a:srgbClr val="FF0000"/>
                </a:solidFill>
                <a:latin typeface="ArialMT"/>
              </a:rPr>
              <a:t>(record) it at home</a:t>
            </a:r>
            <a:r>
              <a:rPr lang="en-GB" sz="2800" b="0" i="0" u="none" strike="noStrike" baseline="0" dirty="0">
                <a:latin typeface="ArialMT"/>
              </a:rPr>
              <a:t>.</a:t>
            </a:r>
          </a:p>
          <a:p>
            <a:pPr marL="457200" indent="-457200" algn="just">
              <a:buFont typeface="Arial" panose="020B0604020202020204" pitchFamily="34" charset="0"/>
              <a:buChar char="•"/>
            </a:pPr>
            <a:r>
              <a:rPr lang="en-GB" sz="2800" b="0" i="0" u="none" strike="noStrike" baseline="0" dirty="0">
                <a:latin typeface="ArialMT"/>
              </a:rPr>
              <a:t>Patient is asked to use the </a:t>
            </a:r>
            <a:r>
              <a:rPr lang="en-GB" sz="2800" b="1" i="0" u="none" strike="noStrike" baseline="0" dirty="0">
                <a:solidFill>
                  <a:srgbClr val="FF0000"/>
                </a:solidFill>
                <a:latin typeface="ArialMT"/>
              </a:rPr>
              <a:t>same PEF meter (to reduce bias) </a:t>
            </a:r>
            <a:r>
              <a:rPr lang="en-GB" sz="2800" b="0" i="0" u="none" strike="noStrike" baseline="0" dirty="0">
                <a:latin typeface="ArialMT"/>
              </a:rPr>
              <a:t>to record his peak expiratory flow in the </a:t>
            </a:r>
            <a:r>
              <a:rPr lang="en-GB" sz="2800" b="1" i="0" u="none" strike="noStrike" baseline="0" dirty="0">
                <a:solidFill>
                  <a:srgbClr val="FF0000"/>
                </a:solidFill>
                <a:latin typeface="ArialMT"/>
              </a:rPr>
              <a:t>morning and evening, </a:t>
            </a:r>
            <a:r>
              <a:rPr lang="en-GB" sz="2800" b="0" i="0" u="none" strike="noStrike" baseline="0" dirty="0">
                <a:latin typeface="ArialMT"/>
              </a:rPr>
              <a:t>preferably at the </a:t>
            </a:r>
            <a:r>
              <a:rPr lang="en-GB" sz="2800" b="1" i="0" u="none" strike="noStrike" baseline="0" dirty="0">
                <a:solidFill>
                  <a:srgbClr val="FF0000"/>
                </a:solidFill>
                <a:latin typeface="ArialMT"/>
              </a:rPr>
              <a:t>same time of the day</a:t>
            </a:r>
            <a:r>
              <a:rPr lang="en-GB" sz="2800" b="0" i="0" u="none" strike="noStrike" baseline="0" dirty="0">
                <a:latin typeface="ArialMT"/>
              </a:rPr>
              <a:t>. </a:t>
            </a:r>
          </a:p>
          <a:p>
            <a:pPr marL="457200" indent="-457200" algn="just">
              <a:buFont typeface="Arial" panose="020B0604020202020204" pitchFamily="34" charset="0"/>
              <a:buChar char="•"/>
            </a:pPr>
            <a:r>
              <a:rPr lang="en-GB" sz="2800" b="0" i="0" u="none" strike="noStrike" baseline="0" dirty="0">
                <a:latin typeface="ArialMT"/>
              </a:rPr>
              <a:t>They need to be advised to do PEF </a:t>
            </a:r>
            <a:r>
              <a:rPr lang="en-GB" sz="2800" b="1" i="0" u="none" strike="noStrike" baseline="0" dirty="0">
                <a:solidFill>
                  <a:srgbClr val="FF0000"/>
                </a:solidFill>
                <a:latin typeface="ArialMT"/>
              </a:rPr>
              <a:t>reading three times </a:t>
            </a:r>
            <a:r>
              <a:rPr lang="en-GB" sz="2800" b="0" i="0" u="none" strike="noStrike" baseline="0" dirty="0">
                <a:latin typeface="ArialMT"/>
              </a:rPr>
              <a:t>and record the </a:t>
            </a:r>
            <a:r>
              <a:rPr lang="en-GB" sz="2800" b="1" i="0" u="none" strike="noStrike" baseline="0" dirty="0">
                <a:solidFill>
                  <a:srgbClr val="FF0000"/>
                </a:solidFill>
                <a:latin typeface="ArialMT"/>
              </a:rPr>
              <a:t>highest </a:t>
            </a:r>
            <a:r>
              <a:rPr lang="en-GB" sz="2800" b="0" i="0" u="none" strike="noStrike" baseline="0" dirty="0">
                <a:latin typeface="ArialMT"/>
              </a:rPr>
              <a:t>reading in a given table.</a:t>
            </a:r>
          </a:p>
        </p:txBody>
      </p:sp>
      <p:sp>
        <p:nvSpPr>
          <p:cNvPr id="3" name="Rectangle 2">
            <a:extLst>
              <a:ext uri="{FF2B5EF4-FFF2-40B4-BE49-F238E27FC236}">
                <a16:creationId xmlns:a16="http://schemas.microsoft.com/office/drawing/2014/main" id="{339F82AC-AE12-46BB-88FF-743B8798DD75}"/>
              </a:ext>
            </a:extLst>
          </p:cNvPr>
          <p:cNvSpPr/>
          <p:nvPr/>
        </p:nvSpPr>
        <p:spPr>
          <a:xfrm>
            <a:off x="10892725" y="6201720"/>
            <a:ext cx="1210588" cy="369332"/>
          </a:xfrm>
          <a:prstGeom prst="rect">
            <a:avLst/>
          </a:prstGeom>
        </p:spPr>
        <p:txBody>
          <a:bodyPr wrap="none">
            <a:spAutoFit/>
          </a:bodyPr>
          <a:lstStyle/>
          <a:p>
            <a:r>
              <a:rPr lang="en-US" altLang="ko-KR" b="1" dirty="0">
                <a:solidFill>
                  <a:srgbClr val="32AEB8"/>
                </a:solidFill>
              </a:rPr>
              <a:t>(Page 69)</a:t>
            </a:r>
            <a:endParaRPr lang="en-MY" dirty="0"/>
          </a:p>
        </p:txBody>
      </p:sp>
    </p:spTree>
    <p:extLst>
      <p:ext uri="{BB962C8B-B14F-4D97-AF65-F5344CB8AC3E}">
        <p14:creationId xmlns:p14="http://schemas.microsoft.com/office/powerpoint/2010/main" val="4032467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A5D617-8105-7646-18F9-49134EDB00B8}"/>
              </a:ext>
            </a:extLst>
          </p:cNvPr>
          <p:cNvPicPr>
            <a:picLocks noChangeAspect="1"/>
          </p:cNvPicPr>
          <p:nvPr/>
        </p:nvPicPr>
        <p:blipFill>
          <a:blip r:embed="rId2"/>
          <a:stretch>
            <a:fillRect/>
          </a:stretch>
        </p:blipFill>
        <p:spPr>
          <a:xfrm>
            <a:off x="349753" y="0"/>
            <a:ext cx="6084505" cy="6858000"/>
          </a:xfrm>
          <a:prstGeom prst="rect">
            <a:avLst/>
          </a:prstGeom>
        </p:spPr>
      </p:pic>
      <p:sp>
        <p:nvSpPr>
          <p:cNvPr id="11" name="TextBox 10">
            <a:extLst>
              <a:ext uri="{FF2B5EF4-FFF2-40B4-BE49-F238E27FC236}">
                <a16:creationId xmlns:a16="http://schemas.microsoft.com/office/drawing/2014/main" id="{A1D347C8-2D8D-CA50-39E4-1F59B237E56F}"/>
              </a:ext>
            </a:extLst>
          </p:cNvPr>
          <p:cNvSpPr txBox="1"/>
          <p:nvPr/>
        </p:nvSpPr>
        <p:spPr>
          <a:xfrm>
            <a:off x="6528469" y="6158982"/>
            <a:ext cx="5612083" cy="430887"/>
          </a:xfrm>
          <a:prstGeom prst="rect">
            <a:avLst/>
          </a:prstGeom>
          <a:noFill/>
        </p:spPr>
        <p:txBody>
          <a:bodyPr wrap="square">
            <a:spAutoFit/>
          </a:bodyPr>
          <a:lstStyle/>
          <a:p>
            <a:pPr algn="just"/>
            <a:r>
              <a:rPr lang="en-MY" sz="1100" dirty="0"/>
              <a:t>GINA. Global Strategy for Asthma Management and Prevention (2024 update). 2024 (Available at: </a:t>
            </a:r>
            <a:r>
              <a:rPr lang="en-MY" sz="1100" dirty="0">
                <a:hlinkClick r:id="rId3"/>
              </a:rPr>
              <a:t>https://ginasthma.org/2024-report/</a:t>
            </a:r>
            <a:r>
              <a:rPr lang="en-MY" sz="1100" dirty="0"/>
              <a:t>)</a:t>
            </a:r>
          </a:p>
        </p:txBody>
      </p:sp>
      <p:sp>
        <p:nvSpPr>
          <p:cNvPr id="12" name="Text Placeholder 1">
            <a:extLst>
              <a:ext uri="{FF2B5EF4-FFF2-40B4-BE49-F238E27FC236}">
                <a16:creationId xmlns:a16="http://schemas.microsoft.com/office/drawing/2014/main" id="{6551C19F-BBEA-FC9F-E1B6-9C92B39273F8}"/>
              </a:ext>
            </a:extLst>
          </p:cNvPr>
          <p:cNvSpPr>
            <a:spLocks noGrp="1"/>
          </p:cNvSpPr>
          <p:nvPr>
            <p:ph type="body" sz="quarter" idx="10"/>
          </p:nvPr>
        </p:nvSpPr>
        <p:spPr>
          <a:xfrm>
            <a:off x="6677621" y="1507210"/>
            <a:ext cx="5313778" cy="3843579"/>
          </a:xfrm>
        </p:spPr>
        <p:txBody>
          <a:bodyPr/>
          <a:lstStyle/>
          <a:p>
            <a:pPr algn="just">
              <a:spcBef>
                <a:spcPts val="0"/>
              </a:spcBef>
            </a:pPr>
            <a:r>
              <a:rPr lang="en-US" altLang="ko-KR" sz="3200" b="1" dirty="0">
                <a:solidFill>
                  <a:srgbClr val="32AEB8"/>
                </a:solidFill>
                <a:latin typeface="+mn-lt"/>
              </a:rPr>
              <a:t>Definition </a:t>
            </a:r>
          </a:p>
          <a:p>
            <a:pPr algn="just">
              <a:spcBef>
                <a:spcPts val="0"/>
              </a:spcBef>
            </a:pPr>
            <a:r>
              <a:rPr lang="en-US" altLang="ko-KR" sz="3200" b="1" dirty="0">
                <a:solidFill>
                  <a:srgbClr val="32AEB8"/>
                </a:solidFill>
                <a:latin typeface="+mn-lt"/>
              </a:rPr>
              <a:t>Risk Factors For?  </a:t>
            </a:r>
          </a:p>
          <a:p>
            <a:pPr marL="542925" indent="-542925" algn="just">
              <a:spcBef>
                <a:spcPts val="0"/>
              </a:spcBef>
              <a:buAutoNum type="arabicPeriod"/>
            </a:pPr>
            <a:r>
              <a:rPr lang="en-US" altLang="ko-KR" sz="3200" b="1" dirty="0">
                <a:solidFill>
                  <a:srgbClr val="32AEB8"/>
                </a:solidFill>
                <a:latin typeface="+mn-lt"/>
              </a:rPr>
              <a:t>Poor Asthma Outcome</a:t>
            </a:r>
          </a:p>
          <a:p>
            <a:pPr marL="542925" indent="-542925" algn="just">
              <a:spcBef>
                <a:spcPts val="0"/>
              </a:spcBef>
              <a:buAutoNum type="arabicPeriod"/>
            </a:pPr>
            <a:r>
              <a:rPr lang="en-US" altLang="ko-KR" sz="3200" b="1" dirty="0">
                <a:solidFill>
                  <a:srgbClr val="32AEB8"/>
                </a:solidFill>
                <a:latin typeface="+mn-lt"/>
              </a:rPr>
              <a:t>Exacerbations</a:t>
            </a:r>
          </a:p>
          <a:p>
            <a:pPr marL="542925" indent="-542925" algn="just">
              <a:spcBef>
                <a:spcPts val="0"/>
              </a:spcBef>
              <a:buAutoNum type="arabicPeriod"/>
            </a:pPr>
            <a:r>
              <a:rPr lang="en-US" altLang="ko-KR" sz="3200" b="1" dirty="0">
                <a:solidFill>
                  <a:srgbClr val="32AEB8"/>
                </a:solidFill>
                <a:latin typeface="+mn-lt"/>
              </a:rPr>
              <a:t>Developing Persistent Airflow Limitations</a:t>
            </a:r>
          </a:p>
          <a:p>
            <a:pPr marL="542925" indent="-542925" algn="just">
              <a:spcBef>
                <a:spcPts val="0"/>
              </a:spcBef>
              <a:buAutoNum type="arabicPeriod"/>
            </a:pPr>
            <a:r>
              <a:rPr lang="en-US" altLang="ko-KR" sz="3200" b="1" dirty="0">
                <a:solidFill>
                  <a:srgbClr val="32AEB8"/>
                </a:solidFill>
                <a:latin typeface="+mn-lt"/>
              </a:rPr>
              <a:t>Medication Side Effects</a:t>
            </a:r>
          </a:p>
        </p:txBody>
      </p:sp>
    </p:spTree>
    <p:extLst>
      <p:ext uri="{BB962C8B-B14F-4D97-AF65-F5344CB8AC3E}">
        <p14:creationId xmlns:p14="http://schemas.microsoft.com/office/powerpoint/2010/main" val="713655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A9630-97F4-3EB1-2A7F-EA2619F3CBD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A32D21D-D1AE-1368-B38E-B6910C4DA4EC}"/>
              </a:ext>
            </a:extLst>
          </p:cNvPr>
          <p:cNvSpPr>
            <a:spLocks noGrp="1"/>
          </p:cNvSpPr>
          <p:nvPr>
            <p:ph type="body" sz="quarter" idx="10"/>
          </p:nvPr>
        </p:nvSpPr>
        <p:spPr>
          <a:xfrm>
            <a:off x="98759" y="177321"/>
            <a:ext cx="12093241" cy="995502"/>
          </a:xfrm>
        </p:spPr>
        <p:txBody>
          <a:bodyPr/>
          <a:lstStyle/>
          <a:p>
            <a:r>
              <a:rPr lang="en-US" altLang="ko-KR" sz="4000" b="1" dirty="0">
                <a:solidFill>
                  <a:srgbClr val="32AEB8"/>
                </a:solidFill>
              </a:rPr>
              <a:t>Investigations For Asthma - PEFR</a:t>
            </a:r>
          </a:p>
        </p:txBody>
      </p:sp>
      <p:pic>
        <p:nvPicPr>
          <p:cNvPr id="7" name="Picture 6">
            <a:extLst>
              <a:ext uri="{FF2B5EF4-FFF2-40B4-BE49-F238E27FC236}">
                <a16:creationId xmlns:a16="http://schemas.microsoft.com/office/drawing/2014/main" id="{1C0926E0-BC94-D3F3-63FB-2D40776BA645}"/>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26109A2F-1CA1-4111-879F-DCA62C9C7CB0}"/>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pic>
        <p:nvPicPr>
          <p:cNvPr id="5" name="Picture 4">
            <a:extLst>
              <a:ext uri="{FF2B5EF4-FFF2-40B4-BE49-F238E27FC236}">
                <a16:creationId xmlns:a16="http://schemas.microsoft.com/office/drawing/2014/main" id="{3786F822-D1C5-28A6-2A5C-17CAE080F3DC}"/>
              </a:ext>
            </a:extLst>
          </p:cNvPr>
          <p:cNvPicPr>
            <a:picLocks noChangeAspect="1"/>
          </p:cNvPicPr>
          <p:nvPr/>
        </p:nvPicPr>
        <p:blipFill>
          <a:blip r:embed="rId4"/>
          <a:srcRect b="7834"/>
          <a:stretch>
            <a:fillRect/>
          </a:stretch>
        </p:blipFill>
        <p:spPr>
          <a:xfrm>
            <a:off x="1323885" y="1652340"/>
            <a:ext cx="1819275" cy="2317613"/>
          </a:xfrm>
          <a:prstGeom prst="rect">
            <a:avLst/>
          </a:prstGeom>
        </p:spPr>
      </p:pic>
      <p:pic>
        <p:nvPicPr>
          <p:cNvPr id="6" name="Picture 5">
            <a:extLst>
              <a:ext uri="{FF2B5EF4-FFF2-40B4-BE49-F238E27FC236}">
                <a16:creationId xmlns:a16="http://schemas.microsoft.com/office/drawing/2014/main" id="{78359B8D-FAE7-091F-F700-0545770594AA}"/>
              </a:ext>
            </a:extLst>
          </p:cNvPr>
          <p:cNvPicPr>
            <a:picLocks noChangeAspect="1"/>
          </p:cNvPicPr>
          <p:nvPr/>
        </p:nvPicPr>
        <p:blipFill>
          <a:blip r:embed="rId5"/>
          <a:stretch>
            <a:fillRect/>
          </a:stretch>
        </p:blipFill>
        <p:spPr>
          <a:xfrm>
            <a:off x="1076236" y="4266351"/>
            <a:ext cx="2314575" cy="1971675"/>
          </a:xfrm>
          <a:prstGeom prst="rect">
            <a:avLst/>
          </a:prstGeom>
        </p:spPr>
      </p:pic>
      <p:pic>
        <p:nvPicPr>
          <p:cNvPr id="11" name="Picture 10">
            <a:extLst>
              <a:ext uri="{FF2B5EF4-FFF2-40B4-BE49-F238E27FC236}">
                <a16:creationId xmlns:a16="http://schemas.microsoft.com/office/drawing/2014/main" id="{449B467C-85E4-4118-5ED7-56A788263792}"/>
              </a:ext>
            </a:extLst>
          </p:cNvPr>
          <p:cNvPicPr>
            <a:picLocks noChangeAspect="1"/>
          </p:cNvPicPr>
          <p:nvPr/>
        </p:nvPicPr>
        <p:blipFill>
          <a:blip r:embed="rId6"/>
          <a:stretch>
            <a:fillRect/>
          </a:stretch>
        </p:blipFill>
        <p:spPr>
          <a:xfrm>
            <a:off x="3964910" y="1321022"/>
            <a:ext cx="7742775" cy="5161850"/>
          </a:xfrm>
          <a:prstGeom prst="rect">
            <a:avLst/>
          </a:prstGeom>
        </p:spPr>
      </p:pic>
    </p:spTree>
    <p:extLst>
      <p:ext uri="{BB962C8B-B14F-4D97-AF65-F5344CB8AC3E}">
        <p14:creationId xmlns:p14="http://schemas.microsoft.com/office/powerpoint/2010/main" val="2954811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39FED-C6D3-4BB1-4151-43273654AD7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2A360DD-E840-1BF6-D3FD-1FBB7046D2C1}"/>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A88DE6BF-9B6D-906B-26CD-F9C667AFE6D5}"/>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nvGrpSpPr>
          <p:cNvPr id="13" name="Group 12">
            <a:extLst>
              <a:ext uri="{FF2B5EF4-FFF2-40B4-BE49-F238E27FC236}">
                <a16:creationId xmlns:a16="http://schemas.microsoft.com/office/drawing/2014/main" id="{7C1FED6E-4E0D-4581-9CB7-847EBBA4E46C}"/>
              </a:ext>
            </a:extLst>
          </p:cNvPr>
          <p:cNvGrpSpPr/>
          <p:nvPr/>
        </p:nvGrpSpPr>
        <p:grpSpPr>
          <a:xfrm>
            <a:off x="1146875" y="1394847"/>
            <a:ext cx="9562454" cy="4587499"/>
            <a:chOff x="1983185" y="1780200"/>
            <a:chExt cx="8222882" cy="3920240"/>
          </a:xfrm>
        </p:grpSpPr>
        <p:pic>
          <p:nvPicPr>
            <p:cNvPr id="4" name="Picture 3">
              <a:extLst>
                <a:ext uri="{FF2B5EF4-FFF2-40B4-BE49-F238E27FC236}">
                  <a16:creationId xmlns:a16="http://schemas.microsoft.com/office/drawing/2014/main" id="{D4E10476-990E-F482-C79F-DEBEA1AB75EF}"/>
                </a:ext>
              </a:extLst>
            </p:cNvPr>
            <p:cNvPicPr>
              <a:picLocks noChangeAspect="1"/>
            </p:cNvPicPr>
            <p:nvPr/>
          </p:nvPicPr>
          <p:blipFill>
            <a:blip r:embed="rId4"/>
            <a:srcRect b="27410"/>
            <a:stretch>
              <a:fillRect/>
            </a:stretch>
          </p:blipFill>
          <p:spPr>
            <a:xfrm>
              <a:off x="1985932" y="1780200"/>
              <a:ext cx="8220135" cy="912672"/>
            </a:xfrm>
            <a:prstGeom prst="rect">
              <a:avLst/>
            </a:prstGeom>
          </p:spPr>
        </p:pic>
        <p:pic>
          <p:nvPicPr>
            <p:cNvPr id="9" name="Picture 8">
              <a:extLst>
                <a:ext uri="{FF2B5EF4-FFF2-40B4-BE49-F238E27FC236}">
                  <a16:creationId xmlns:a16="http://schemas.microsoft.com/office/drawing/2014/main" id="{2FAFD2B6-B5EC-4A3A-7AC8-267EE03E7695}"/>
                </a:ext>
              </a:extLst>
            </p:cNvPr>
            <p:cNvPicPr>
              <a:picLocks noChangeAspect="1"/>
            </p:cNvPicPr>
            <p:nvPr/>
          </p:nvPicPr>
          <p:blipFill>
            <a:blip r:embed="rId5"/>
            <a:stretch>
              <a:fillRect/>
            </a:stretch>
          </p:blipFill>
          <p:spPr>
            <a:xfrm>
              <a:off x="1985932" y="2677290"/>
              <a:ext cx="8215373" cy="371478"/>
            </a:xfrm>
            <a:prstGeom prst="rect">
              <a:avLst/>
            </a:prstGeom>
          </p:spPr>
        </p:pic>
        <p:pic>
          <p:nvPicPr>
            <p:cNvPr id="3" name="Picture 2">
              <a:extLst>
                <a:ext uri="{FF2B5EF4-FFF2-40B4-BE49-F238E27FC236}">
                  <a16:creationId xmlns:a16="http://schemas.microsoft.com/office/drawing/2014/main" id="{DDAD00E2-BC15-9084-D822-F69B4E4E4109}"/>
                </a:ext>
              </a:extLst>
            </p:cNvPr>
            <p:cNvPicPr>
              <a:picLocks noChangeAspect="1"/>
            </p:cNvPicPr>
            <p:nvPr/>
          </p:nvPicPr>
          <p:blipFill>
            <a:blip r:embed="rId6"/>
            <a:srcRect t="35276"/>
            <a:stretch>
              <a:fillRect/>
            </a:stretch>
          </p:blipFill>
          <p:spPr>
            <a:xfrm>
              <a:off x="1983185" y="3048768"/>
              <a:ext cx="8218120" cy="2651672"/>
            </a:xfrm>
            <a:prstGeom prst="rect">
              <a:avLst/>
            </a:prstGeom>
          </p:spPr>
        </p:pic>
        <p:pic>
          <p:nvPicPr>
            <p:cNvPr id="10" name="Picture 9">
              <a:extLst>
                <a:ext uri="{FF2B5EF4-FFF2-40B4-BE49-F238E27FC236}">
                  <a16:creationId xmlns:a16="http://schemas.microsoft.com/office/drawing/2014/main" id="{F460810D-9038-5910-5A01-70228AC682F7}"/>
                </a:ext>
              </a:extLst>
            </p:cNvPr>
            <p:cNvPicPr>
              <a:picLocks noChangeAspect="1"/>
            </p:cNvPicPr>
            <p:nvPr/>
          </p:nvPicPr>
          <p:blipFill>
            <a:blip r:embed="rId7"/>
            <a:stretch>
              <a:fillRect/>
            </a:stretch>
          </p:blipFill>
          <p:spPr>
            <a:xfrm>
              <a:off x="2021978" y="3048768"/>
              <a:ext cx="2536191" cy="939330"/>
            </a:xfrm>
            <a:prstGeom prst="rect">
              <a:avLst/>
            </a:prstGeom>
            <a:ln>
              <a:solidFill>
                <a:schemeClr val="tx1"/>
              </a:solidFill>
            </a:ln>
          </p:spPr>
        </p:pic>
      </p:grpSp>
      <p:sp>
        <p:nvSpPr>
          <p:cNvPr id="12" name="Rectangle 11">
            <a:extLst>
              <a:ext uri="{FF2B5EF4-FFF2-40B4-BE49-F238E27FC236}">
                <a16:creationId xmlns:a16="http://schemas.microsoft.com/office/drawing/2014/main" id="{89264B6A-F823-47D9-AEEB-FE8CE1E6C53E}"/>
              </a:ext>
            </a:extLst>
          </p:cNvPr>
          <p:cNvSpPr/>
          <p:nvPr/>
        </p:nvSpPr>
        <p:spPr>
          <a:xfrm>
            <a:off x="10892725" y="6111521"/>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
        <p:nvSpPr>
          <p:cNvPr id="15" name="Text Placeholder 1">
            <a:extLst>
              <a:ext uri="{FF2B5EF4-FFF2-40B4-BE49-F238E27FC236}">
                <a16:creationId xmlns:a16="http://schemas.microsoft.com/office/drawing/2014/main" id="{A79F0471-4077-4798-8FDC-49E3B588F045}"/>
              </a:ext>
            </a:extLst>
          </p:cNvPr>
          <p:cNvSpPr>
            <a:spLocks noGrp="1"/>
          </p:cNvSpPr>
          <p:nvPr>
            <p:ph type="body" sz="quarter" idx="10"/>
          </p:nvPr>
        </p:nvSpPr>
        <p:spPr>
          <a:xfrm>
            <a:off x="98759" y="177321"/>
            <a:ext cx="12093241" cy="995502"/>
          </a:xfrm>
        </p:spPr>
        <p:txBody>
          <a:bodyPr/>
          <a:lstStyle/>
          <a:p>
            <a:r>
              <a:rPr lang="en-US" altLang="ko-KR" sz="4000" b="1" dirty="0">
                <a:solidFill>
                  <a:srgbClr val="32AEB8"/>
                </a:solidFill>
              </a:rPr>
              <a:t>Investigations For Asthma – PEFR</a:t>
            </a:r>
            <a:r>
              <a:rPr lang="en-US" altLang="ko-KR" sz="2000" b="1" dirty="0">
                <a:solidFill>
                  <a:srgbClr val="32AEB8"/>
                </a:solidFill>
              </a:rPr>
              <a:t>-2</a:t>
            </a:r>
            <a:endParaRPr lang="en-US" altLang="ko-KR" sz="4000" b="1" dirty="0">
              <a:solidFill>
                <a:srgbClr val="32AEB8"/>
              </a:solidFill>
            </a:endParaRPr>
          </a:p>
        </p:txBody>
      </p:sp>
    </p:spTree>
    <p:extLst>
      <p:ext uri="{BB962C8B-B14F-4D97-AF65-F5344CB8AC3E}">
        <p14:creationId xmlns:p14="http://schemas.microsoft.com/office/powerpoint/2010/main" val="2582259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DECC2-632C-2087-7E49-D6BFA2E2D6DF}"/>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36E3FC01-3E84-5395-C29F-81D7006F4EA7}"/>
              </a:ext>
            </a:extLst>
          </p:cNvPr>
          <p:cNvSpPr/>
          <p:nvPr/>
        </p:nvSpPr>
        <p:spPr>
          <a:xfrm>
            <a:off x="551679" y="0"/>
            <a:ext cx="286904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latinLnBrk="1"/>
            <a:endParaRPr lang="ko-KR" altLang="en-US" sz="2400">
              <a:solidFill>
                <a:prstClr val="white"/>
              </a:solidFill>
              <a:latin typeface="Arial"/>
            </a:endParaRPr>
          </a:p>
        </p:txBody>
      </p:sp>
      <p:sp>
        <p:nvSpPr>
          <p:cNvPr id="20" name="Text Placeholder 1">
            <a:extLst>
              <a:ext uri="{FF2B5EF4-FFF2-40B4-BE49-F238E27FC236}">
                <a16:creationId xmlns:a16="http://schemas.microsoft.com/office/drawing/2014/main" id="{1D5E7509-279D-30D2-D928-CA85A74A1FCD}"/>
              </a:ext>
            </a:extLst>
          </p:cNvPr>
          <p:cNvSpPr txBox="1">
            <a:spLocks/>
          </p:cNvSpPr>
          <p:nvPr/>
        </p:nvSpPr>
        <p:spPr>
          <a:xfrm>
            <a:off x="551679" y="1837226"/>
            <a:ext cx="2869044" cy="192054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pPr>
            <a:r>
              <a:rPr lang="en-US" altLang="ko-KR" sz="3600" b="1" dirty="0">
                <a:solidFill>
                  <a:prstClr val="white"/>
                </a:solidFill>
                <a:cs typeface="Arial" pitchFamily="34" charset="0"/>
              </a:rPr>
              <a:t>Appendix 3: </a:t>
            </a:r>
            <a:r>
              <a:rPr lang="en-GB" altLang="ko-KR" sz="3600" b="1" dirty="0">
                <a:solidFill>
                  <a:prstClr val="white"/>
                </a:solidFill>
                <a:cs typeface="Arial" pitchFamily="34" charset="0"/>
              </a:rPr>
              <a:t>Peak Expiratory Flow Rate Variability</a:t>
            </a:r>
            <a:endParaRPr lang="en-US" altLang="ko-KR" sz="3600" b="1" dirty="0">
              <a:solidFill>
                <a:prstClr val="white"/>
              </a:solidFill>
              <a:cs typeface="Arial" pitchFamily="34" charset="0"/>
            </a:endParaRPr>
          </a:p>
        </p:txBody>
      </p:sp>
      <p:pic>
        <p:nvPicPr>
          <p:cNvPr id="10" name="Picture 9">
            <a:extLst>
              <a:ext uri="{FF2B5EF4-FFF2-40B4-BE49-F238E27FC236}">
                <a16:creationId xmlns:a16="http://schemas.microsoft.com/office/drawing/2014/main" id="{1EBFFA7A-89A3-4691-A88C-CCAF17A12D96}"/>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pic>
        <p:nvPicPr>
          <p:cNvPr id="6" name="Picture 5">
            <a:extLst>
              <a:ext uri="{FF2B5EF4-FFF2-40B4-BE49-F238E27FC236}">
                <a16:creationId xmlns:a16="http://schemas.microsoft.com/office/drawing/2014/main" id="{FC249283-BB53-E373-DFE3-84A3D4324655}"/>
              </a:ext>
            </a:extLst>
          </p:cNvPr>
          <p:cNvPicPr>
            <a:picLocks noChangeAspect="1"/>
          </p:cNvPicPr>
          <p:nvPr/>
        </p:nvPicPr>
        <p:blipFill>
          <a:blip r:embed="rId4"/>
          <a:stretch>
            <a:fillRect/>
          </a:stretch>
        </p:blipFill>
        <p:spPr>
          <a:xfrm>
            <a:off x="3825276" y="28800"/>
            <a:ext cx="7258361" cy="6800400"/>
          </a:xfrm>
          <a:prstGeom prst="rect">
            <a:avLst/>
          </a:prstGeom>
        </p:spPr>
      </p:pic>
      <p:sp>
        <p:nvSpPr>
          <p:cNvPr id="2" name="Rectangle 1">
            <a:extLst>
              <a:ext uri="{FF2B5EF4-FFF2-40B4-BE49-F238E27FC236}">
                <a16:creationId xmlns:a16="http://schemas.microsoft.com/office/drawing/2014/main" id="{CA86DA4A-F722-443C-A8C3-8187709C032D}"/>
              </a:ext>
            </a:extLst>
          </p:cNvPr>
          <p:cNvSpPr/>
          <p:nvPr/>
        </p:nvSpPr>
        <p:spPr>
          <a:xfrm>
            <a:off x="10825989" y="6142518"/>
            <a:ext cx="1324402" cy="400110"/>
          </a:xfrm>
          <a:prstGeom prst="rect">
            <a:avLst/>
          </a:prstGeom>
        </p:spPr>
        <p:txBody>
          <a:bodyPr wrap="none">
            <a:spAutoFit/>
          </a:bodyPr>
          <a:lstStyle/>
          <a:p>
            <a:pPr algn="ctr" defTabSz="1219170"/>
            <a:r>
              <a:rPr lang="en-US" altLang="ko-KR" sz="2000" b="1" dirty="0">
                <a:solidFill>
                  <a:schemeClr val="accent5"/>
                </a:solidFill>
                <a:cs typeface="Arial" pitchFamily="34" charset="0"/>
              </a:rPr>
              <a:t>(Page 69)</a:t>
            </a:r>
            <a:endParaRPr lang="ko-KR" altLang="en-US" sz="2000" b="1" dirty="0">
              <a:solidFill>
                <a:schemeClr val="accent5"/>
              </a:solidFill>
              <a:cs typeface="Arial" pitchFamily="34" charset="0"/>
            </a:endParaRPr>
          </a:p>
        </p:txBody>
      </p:sp>
      <p:sp>
        <p:nvSpPr>
          <p:cNvPr id="3" name="Rectangle 2">
            <a:extLst>
              <a:ext uri="{FF2B5EF4-FFF2-40B4-BE49-F238E27FC236}">
                <a16:creationId xmlns:a16="http://schemas.microsoft.com/office/drawing/2014/main" id="{40D434FB-A15D-E4F8-E138-26665D243E98}"/>
              </a:ext>
            </a:extLst>
          </p:cNvPr>
          <p:cNvSpPr/>
          <p:nvPr/>
        </p:nvSpPr>
        <p:spPr>
          <a:xfrm>
            <a:off x="8971194" y="6396000"/>
            <a:ext cx="1813184" cy="293256"/>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dirty="0"/>
              <a:t>≥ 20% in adults</a:t>
            </a:r>
            <a:endParaRPr lang="en-MY" dirty="0"/>
          </a:p>
        </p:txBody>
      </p:sp>
    </p:spTree>
    <p:extLst>
      <p:ext uri="{BB962C8B-B14F-4D97-AF65-F5344CB8AC3E}">
        <p14:creationId xmlns:p14="http://schemas.microsoft.com/office/powerpoint/2010/main" val="36583527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97843F5F-DE43-FADB-5DA3-2AF680ECE9CE}"/>
              </a:ext>
            </a:extLst>
          </p:cNvPr>
          <p:cNvSpPr>
            <a:spLocks noGrp="1"/>
          </p:cNvSpPr>
          <p:nvPr>
            <p:ph type="title" idx="4294967295"/>
          </p:nvPr>
        </p:nvSpPr>
        <p:spPr>
          <a:xfrm>
            <a:off x="51438" y="193134"/>
            <a:ext cx="8229600" cy="879475"/>
          </a:xfrm>
          <a:prstGeom prst="rect">
            <a:avLst/>
          </a:prstGeom>
        </p:spPr>
        <p:txBody>
          <a:bodyPr/>
          <a:lstStyle/>
          <a:p>
            <a:pPr eaLnBrk="1" hangingPunct="1"/>
            <a:r>
              <a:rPr lang="en-US" altLang="en-US" sz="4400" b="1" dirty="0">
                <a:solidFill>
                  <a:schemeClr val="accent5"/>
                </a:solidFill>
              </a:rPr>
              <a:t>Scenario 2 – Peak Flow Chart</a:t>
            </a:r>
          </a:p>
        </p:txBody>
      </p:sp>
      <p:pic>
        <p:nvPicPr>
          <p:cNvPr id="48131" name="Content Placeholder 3">
            <a:extLst>
              <a:ext uri="{FF2B5EF4-FFF2-40B4-BE49-F238E27FC236}">
                <a16:creationId xmlns:a16="http://schemas.microsoft.com/office/drawing/2014/main" id="{E6C27544-B148-869C-DE4D-BBCAA2541CB1}"/>
              </a:ext>
            </a:extLst>
          </p:cNvPr>
          <p:cNvPicPr>
            <a:picLocks noGrp="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557856" y="1256552"/>
            <a:ext cx="7896110" cy="4245346"/>
          </a:xfrm>
          <a:prstGeom prst="rect">
            <a:avLst/>
          </a:prstGeom>
        </p:spPr>
      </p:pic>
      <p:sp>
        <p:nvSpPr>
          <p:cNvPr id="5" name="TextBox 4">
            <a:extLst>
              <a:ext uri="{FF2B5EF4-FFF2-40B4-BE49-F238E27FC236}">
                <a16:creationId xmlns:a16="http://schemas.microsoft.com/office/drawing/2014/main" id="{A62A23EB-53A7-7CC9-3D38-8D9343426C82}"/>
              </a:ext>
            </a:extLst>
          </p:cNvPr>
          <p:cNvSpPr txBox="1"/>
          <p:nvPr/>
        </p:nvSpPr>
        <p:spPr>
          <a:xfrm>
            <a:off x="1249880" y="5477198"/>
            <a:ext cx="9411551" cy="1107996"/>
          </a:xfrm>
          <a:prstGeom prst="rect">
            <a:avLst/>
          </a:prstGeom>
          <a:noFill/>
        </p:spPr>
        <p:txBody>
          <a:bodyPr wrap="none">
            <a:spAutoFit/>
          </a:bodyPr>
          <a:lstStyle/>
          <a:p>
            <a:pPr marL="342900" indent="-342900">
              <a:buFont typeface="+mj-lt"/>
              <a:buAutoNum type="alphaLcParenR"/>
              <a:defRPr/>
            </a:pPr>
            <a:r>
              <a:rPr lang="ms-MY" sz="2400" dirty="0">
                <a:solidFill>
                  <a:prstClr val="black"/>
                </a:solidFill>
                <a:cs typeface="Arial" panose="020B0604020202020204" pitchFamily="34" charset="0"/>
              </a:rPr>
              <a:t>Is the peak flow rate of 400 L/min at presentation normal for him?</a:t>
            </a:r>
            <a:endParaRPr lang="en-US" sz="2400" dirty="0">
              <a:solidFill>
                <a:prstClr val="black"/>
              </a:solidFill>
              <a:cs typeface="Arial" panose="020B0604020202020204" pitchFamily="34" charset="0"/>
            </a:endParaRPr>
          </a:p>
          <a:p>
            <a:pPr marL="342900" indent="-342900">
              <a:buFont typeface="+mj-lt"/>
              <a:buAutoNum type="alphaLcParenR"/>
              <a:defRPr/>
            </a:pPr>
            <a:r>
              <a:rPr lang="ms-MY" sz="2400" dirty="0">
                <a:solidFill>
                  <a:prstClr val="black"/>
                </a:solidFill>
                <a:cs typeface="Arial" panose="020B0604020202020204" pitchFamily="34" charset="0"/>
              </a:rPr>
              <a:t>Interpret his peak flow chart.</a:t>
            </a:r>
            <a:endParaRPr lang="en-US" sz="2400" dirty="0">
              <a:solidFill>
                <a:prstClr val="black"/>
              </a:solidFill>
              <a:cs typeface="Arial" panose="020B0604020202020204" pitchFamily="34" charset="0"/>
            </a:endParaRPr>
          </a:p>
          <a:p>
            <a:pPr>
              <a:defRPr/>
            </a:pPr>
            <a:endParaRPr lang="en-US" dirty="0">
              <a:solidFill>
                <a:prstClr val="black"/>
              </a:solidFill>
              <a:cs typeface="Arial" panose="020B0604020202020204" pitchFamily="34" charset="0"/>
            </a:endParaRPr>
          </a:p>
        </p:txBody>
      </p:sp>
      <p:sp>
        <p:nvSpPr>
          <p:cNvPr id="48133" name="TextBox 2">
            <a:extLst>
              <a:ext uri="{FF2B5EF4-FFF2-40B4-BE49-F238E27FC236}">
                <a16:creationId xmlns:a16="http://schemas.microsoft.com/office/drawing/2014/main" id="{6A355FE3-E1A8-0474-63ED-54400E233515}"/>
              </a:ext>
            </a:extLst>
          </p:cNvPr>
          <p:cNvSpPr txBox="1">
            <a:spLocks noChangeArrowheads="1"/>
          </p:cNvSpPr>
          <p:nvPr/>
        </p:nvSpPr>
        <p:spPr bwMode="auto">
          <a:xfrm rot="16200000">
            <a:off x="2287588" y="1833563"/>
            <a:ext cx="71755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400">
                <a:solidFill>
                  <a:srgbClr val="FF0000"/>
                </a:solidFill>
                <a:cs typeface="Arial" panose="020B0604020202020204" pitchFamily="34" charset="0"/>
              </a:rPr>
              <a:t>(L/min)</a:t>
            </a:r>
          </a:p>
        </p:txBody>
      </p:sp>
      <p:pic>
        <p:nvPicPr>
          <p:cNvPr id="2" name="Picture 1">
            <a:extLst>
              <a:ext uri="{FF2B5EF4-FFF2-40B4-BE49-F238E27FC236}">
                <a16:creationId xmlns:a16="http://schemas.microsoft.com/office/drawing/2014/main" id="{6832A6F2-5245-5E19-F01B-16B5402524AD}"/>
              </a:ext>
            </a:extLst>
          </p:cNvPr>
          <p:cNvPicPr>
            <a:picLocks noChangeAspect="1"/>
          </p:cNvPicPr>
          <p:nvPr/>
        </p:nvPicPr>
        <p:blipFill>
          <a:blip r:embed="rId4"/>
          <a:stretch>
            <a:fillRect/>
          </a:stretch>
        </p:blipFill>
        <p:spPr>
          <a:xfrm>
            <a:off x="8808427" y="5594"/>
            <a:ext cx="3383573" cy="707197"/>
          </a:xfrm>
          <a:prstGeom prst="rect">
            <a:avLst/>
          </a:prstGeom>
        </p:spPr>
      </p:pic>
      <p:grpSp>
        <p:nvGrpSpPr>
          <p:cNvPr id="14" name="Group 13">
            <a:extLst>
              <a:ext uri="{FF2B5EF4-FFF2-40B4-BE49-F238E27FC236}">
                <a16:creationId xmlns:a16="http://schemas.microsoft.com/office/drawing/2014/main" id="{92F9C223-EA93-4CF4-B368-514BB5DA0C65}"/>
              </a:ext>
            </a:extLst>
          </p:cNvPr>
          <p:cNvGrpSpPr/>
          <p:nvPr/>
        </p:nvGrpSpPr>
        <p:grpSpPr>
          <a:xfrm>
            <a:off x="2032795" y="4801129"/>
            <a:ext cx="1535112" cy="492126"/>
            <a:chOff x="2800351" y="4701866"/>
            <a:chExt cx="1535112" cy="492126"/>
          </a:xfrm>
        </p:grpSpPr>
        <p:sp>
          <p:nvSpPr>
            <p:cNvPr id="20" name="TextBox 1">
              <a:extLst>
                <a:ext uri="{FF2B5EF4-FFF2-40B4-BE49-F238E27FC236}">
                  <a16:creationId xmlns:a16="http://schemas.microsoft.com/office/drawing/2014/main" id="{691DD365-A37B-4426-BFF2-764333820826}"/>
                </a:ext>
              </a:extLst>
            </p:cNvPr>
            <p:cNvSpPr txBox="1">
              <a:spLocks noChangeArrowheads="1"/>
            </p:cNvSpPr>
            <p:nvPr/>
          </p:nvSpPr>
          <p:spPr bwMode="auto">
            <a:xfrm>
              <a:off x="2800351" y="4947929"/>
              <a:ext cx="5762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None/>
              </a:pPr>
              <a:r>
                <a:rPr lang="en-MY" altLang="en-US" sz="1000">
                  <a:solidFill>
                    <a:prstClr val="black"/>
                  </a:solidFill>
                  <a:latin typeface="Arial" panose="020B0604020202020204" pitchFamily="34" charset="0"/>
                  <a:cs typeface="Arial" panose="020B0604020202020204" pitchFamily="34" charset="0"/>
                </a:rPr>
                <a:t>0000H</a:t>
              </a:r>
            </a:p>
          </p:txBody>
        </p:sp>
        <p:sp>
          <p:nvSpPr>
            <p:cNvPr id="21" name="Arrow: Up 20">
              <a:extLst>
                <a:ext uri="{FF2B5EF4-FFF2-40B4-BE49-F238E27FC236}">
                  <a16:creationId xmlns:a16="http://schemas.microsoft.com/office/drawing/2014/main" id="{BFC7726E-31F5-475F-B4C2-A847DD99A7F6}"/>
                </a:ext>
              </a:extLst>
            </p:cNvPr>
            <p:cNvSpPr/>
            <p:nvPr/>
          </p:nvSpPr>
          <p:spPr>
            <a:xfrm>
              <a:off x="3019425" y="4701866"/>
              <a:ext cx="69850" cy="2460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MY">
                <a:solidFill>
                  <a:prstClr val="white"/>
                </a:solidFill>
                <a:latin typeface="Calibri"/>
              </a:endParaRPr>
            </a:p>
          </p:txBody>
        </p:sp>
        <p:sp>
          <p:nvSpPr>
            <p:cNvPr id="22" name="TextBox 7">
              <a:extLst>
                <a:ext uri="{FF2B5EF4-FFF2-40B4-BE49-F238E27FC236}">
                  <a16:creationId xmlns:a16="http://schemas.microsoft.com/office/drawing/2014/main" id="{1D37AD49-7D5C-48F0-9E20-12D7DDC23193}"/>
                </a:ext>
              </a:extLst>
            </p:cNvPr>
            <p:cNvSpPr txBox="1">
              <a:spLocks noChangeArrowheads="1"/>
            </p:cNvSpPr>
            <p:nvPr/>
          </p:nvSpPr>
          <p:spPr bwMode="auto">
            <a:xfrm>
              <a:off x="3687763" y="4933641"/>
              <a:ext cx="6477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0" fontAlgn="base" hangingPunct="0">
                <a:spcBef>
                  <a:spcPct val="0"/>
                </a:spcBef>
                <a:spcAft>
                  <a:spcPct val="0"/>
                </a:spcAft>
                <a:buNone/>
              </a:pPr>
              <a:r>
                <a:rPr lang="en-MY" altLang="en-US" sz="1000" dirty="0">
                  <a:solidFill>
                    <a:prstClr val="black"/>
                  </a:solidFill>
                  <a:latin typeface="Arial" panose="020B0604020202020204" pitchFamily="34" charset="0"/>
                  <a:cs typeface="Arial" panose="020B0604020202020204" pitchFamily="34" charset="0"/>
                </a:rPr>
                <a:t>0000H</a:t>
              </a:r>
            </a:p>
          </p:txBody>
        </p:sp>
        <p:sp>
          <p:nvSpPr>
            <p:cNvPr id="23" name="Arrow: Up 22">
              <a:extLst>
                <a:ext uri="{FF2B5EF4-FFF2-40B4-BE49-F238E27FC236}">
                  <a16:creationId xmlns:a16="http://schemas.microsoft.com/office/drawing/2014/main" id="{1083CB76-98A9-45F1-B2AF-7AE6FA0B49CA}"/>
                </a:ext>
              </a:extLst>
            </p:cNvPr>
            <p:cNvSpPr/>
            <p:nvPr/>
          </p:nvSpPr>
          <p:spPr>
            <a:xfrm>
              <a:off x="3881438" y="4701866"/>
              <a:ext cx="93662" cy="2460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MY">
                <a:solidFill>
                  <a:prstClr val="white"/>
                </a:solidFill>
                <a:latin typeface="Calibri"/>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D7926-82EF-2993-422E-1A7770BEB1DA}"/>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9341B093-6491-064F-E9B9-202DEBB816F5}"/>
              </a:ext>
            </a:extLst>
          </p:cNvPr>
          <p:cNvSpPr/>
          <p:nvPr/>
        </p:nvSpPr>
        <p:spPr>
          <a:xfrm>
            <a:off x="551679" y="0"/>
            <a:ext cx="286904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20" name="Text Placeholder 1">
            <a:extLst>
              <a:ext uri="{FF2B5EF4-FFF2-40B4-BE49-F238E27FC236}">
                <a16:creationId xmlns:a16="http://schemas.microsoft.com/office/drawing/2014/main" id="{9D1EB9B4-1346-F377-C53C-A2CFF1334DCF}"/>
              </a:ext>
            </a:extLst>
          </p:cNvPr>
          <p:cNvSpPr txBox="1">
            <a:spLocks/>
          </p:cNvSpPr>
          <p:nvPr/>
        </p:nvSpPr>
        <p:spPr>
          <a:xfrm>
            <a:off x="551679" y="1837226"/>
            <a:ext cx="2869044" cy="192054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1" hangingPunct="1">
              <a:lnSpc>
                <a:spcPct val="100000"/>
              </a:lnSpc>
              <a:spcBef>
                <a:spcPct val="20000"/>
              </a:spcBef>
              <a:spcAft>
                <a:spcPts val="0"/>
              </a:spcAft>
              <a:buClrTx/>
              <a:buSzTx/>
              <a:buFont typeface="Arial" pitchFamily="34" charset="0"/>
              <a:buNone/>
              <a:tabLst/>
              <a:defRPr/>
            </a:pPr>
            <a:r>
              <a:rPr kumimoji="0" lang="en-US" altLang="ko-KR" sz="3600" b="1" i="0" u="none" strike="noStrike" kern="1200" cap="none" spc="0" normalizeH="0" baseline="0" noProof="0" dirty="0">
                <a:ln>
                  <a:noFill/>
                </a:ln>
                <a:solidFill>
                  <a:prstClr val="white"/>
                </a:solidFill>
                <a:effectLst/>
                <a:uLnTx/>
                <a:uFillTx/>
                <a:latin typeface="Arial"/>
                <a:cs typeface="Arial" pitchFamily="34" charset="0"/>
              </a:rPr>
              <a:t>Appendix 3: </a:t>
            </a:r>
            <a:r>
              <a:rPr kumimoji="0" lang="en-GB" altLang="ko-KR" sz="3600" b="1" i="0" u="none" strike="noStrike" kern="1200" cap="none" spc="0" normalizeH="0" baseline="0" noProof="0" dirty="0">
                <a:ln>
                  <a:noFill/>
                </a:ln>
                <a:solidFill>
                  <a:prstClr val="white"/>
                </a:solidFill>
                <a:effectLst/>
                <a:uLnTx/>
                <a:uFillTx/>
                <a:latin typeface="Arial"/>
                <a:cs typeface="Arial" pitchFamily="34" charset="0"/>
              </a:rPr>
              <a:t>Peak Expiratory Flow Rate Variability</a:t>
            </a:r>
            <a:endParaRPr kumimoji="0" lang="en-US" altLang="ko-KR" sz="3600" b="1" i="0" u="none" strike="noStrike" kern="1200" cap="none" spc="0" normalizeH="0" baseline="0" noProof="0" dirty="0">
              <a:ln>
                <a:noFill/>
              </a:ln>
              <a:solidFill>
                <a:prstClr val="white"/>
              </a:solidFill>
              <a:effectLst/>
              <a:uLnTx/>
              <a:uFillTx/>
              <a:latin typeface="Arial"/>
              <a:cs typeface="Arial" pitchFamily="34" charset="0"/>
            </a:endParaRPr>
          </a:p>
        </p:txBody>
      </p:sp>
      <p:pic>
        <p:nvPicPr>
          <p:cNvPr id="3" name="Picture 2">
            <a:extLst>
              <a:ext uri="{FF2B5EF4-FFF2-40B4-BE49-F238E27FC236}">
                <a16:creationId xmlns:a16="http://schemas.microsoft.com/office/drawing/2014/main" id="{F345A0F8-B04A-2F95-C59A-40F766E979C3}"/>
              </a:ext>
            </a:extLst>
          </p:cNvPr>
          <p:cNvPicPr>
            <a:picLocks noChangeAspect="1"/>
          </p:cNvPicPr>
          <p:nvPr/>
        </p:nvPicPr>
        <p:blipFill>
          <a:blip r:embed="rId3"/>
          <a:stretch>
            <a:fillRect/>
          </a:stretch>
        </p:blipFill>
        <p:spPr>
          <a:xfrm>
            <a:off x="4146702" y="0"/>
            <a:ext cx="4420950" cy="6859587"/>
          </a:xfrm>
          <a:prstGeom prst="rect">
            <a:avLst/>
          </a:prstGeom>
        </p:spPr>
      </p:pic>
      <p:pic>
        <p:nvPicPr>
          <p:cNvPr id="4" name="Picture 3">
            <a:extLst>
              <a:ext uri="{FF2B5EF4-FFF2-40B4-BE49-F238E27FC236}">
                <a16:creationId xmlns:a16="http://schemas.microsoft.com/office/drawing/2014/main" id="{D094529C-97FC-F228-F57A-38A37F58F6E0}"/>
              </a:ext>
            </a:extLst>
          </p:cNvPr>
          <p:cNvPicPr>
            <a:picLocks noChangeAspect="1"/>
          </p:cNvPicPr>
          <p:nvPr/>
        </p:nvPicPr>
        <p:blipFill>
          <a:blip r:embed="rId4"/>
          <a:stretch>
            <a:fillRect/>
          </a:stretch>
        </p:blipFill>
        <p:spPr>
          <a:xfrm>
            <a:off x="8808427" y="0"/>
            <a:ext cx="3383573" cy="707197"/>
          </a:xfrm>
          <a:prstGeom prst="rect">
            <a:avLst/>
          </a:prstGeom>
        </p:spPr>
      </p:pic>
      <p:sp>
        <p:nvSpPr>
          <p:cNvPr id="2" name="Rectangle 1">
            <a:extLst>
              <a:ext uri="{FF2B5EF4-FFF2-40B4-BE49-F238E27FC236}">
                <a16:creationId xmlns:a16="http://schemas.microsoft.com/office/drawing/2014/main" id="{3482F732-7A3C-4710-A773-776A96A1939A}"/>
              </a:ext>
            </a:extLst>
          </p:cNvPr>
          <p:cNvSpPr/>
          <p:nvPr/>
        </p:nvSpPr>
        <p:spPr>
          <a:xfrm>
            <a:off x="10315919" y="6142518"/>
            <a:ext cx="1324402" cy="400110"/>
          </a:xfrm>
          <a:prstGeom prst="rect">
            <a:avLst/>
          </a:prstGeom>
        </p:spPr>
        <p:txBody>
          <a:bodyPr wrap="none">
            <a:spAutoFit/>
          </a:bodyPr>
          <a:lstStyle/>
          <a:p>
            <a:pPr lvl="0" algn="ctr" defTabSz="1219170" latinLnBrk="1">
              <a:spcBef>
                <a:spcPct val="20000"/>
              </a:spcBef>
              <a:defRPr/>
            </a:pPr>
            <a:r>
              <a:rPr lang="en-US" altLang="ko-KR" sz="2000" b="1" dirty="0">
                <a:solidFill>
                  <a:schemeClr val="accent5"/>
                </a:solidFill>
                <a:cs typeface="Arial" pitchFamily="34" charset="0"/>
              </a:rPr>
              <a:t>(Page 70)</a:t>
            </a:r>
            <a:endParaRPr lang="ko-KR" altLang="en-US" sz="2000" b="1" dirty="0">
              <a:solidFill>
                <a:schemeClr val="accent5"/>
              </a:solidFill>
              <a:cs typeface="Arial" pitchFamily="34" charset="0"/>
            </a:endParaRPr>
          </a:p>
        </p:txBody>
      </p:sp>
    </p:spTree>
    <p:extLst>
      <p:ext uri="{BB962C8B-B14F-4D97-AF65-F5344CB8AC3E}">
        <p14:creationId xmlns:p14="http://schemas.microsoft.com/office/powerpoint/2010/main" val="2464326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50DA4E42-DDF8-4B11-9864-2B83A9B5A7BC}"/>
              </a:ext>
            </a:extLst>
          </p:cNvPr>
          <p:cNvSpPr txBox="1">
            <a:spLocks/>
          </p:cNvSpPr>
          <p:nvPr/>
        </p:nvSpPr>
        <p:spPr>
          <a:xfrm>
            <a:off x="357189" y="212873"/>
            <a:ext cx="10972800" cy="1143000"/>
          </a:xfrm>
          <a:prstGeom prst="rect">
            <a:avLst/>
          </a:prstGeom>
        </p:spPr>
        <p:txBody>
          <a:bodyPr/>
          <a:lstStyle>
            <a:lvl1pPr algn="ctr" defTabSz="1219170" rtl="0" eaLnBrk="1" latinLnBrk="1" hangingPunct="1">
              <a:spcBef>
                <a:spcPct val="0"/>
              </a:spcBef>
              <a:buNone/>
              <a:defRPr sz="5867" kern="1200">
                <a:solidFill>
                  <a:schemeClr val="tx1"/>
                </a:solidFill>
                <a:latin typeface="+mj-lt"/>
                <a:ea typeface="+mj-ea"/>
                <a:cs typeface="+mj-cs"/>
              </a:defRPr>
            </a:lvl1pPr>
          </a:lstStyle>
          <a:p>
            <a:pPr algn="l"/>
            <a:r>
              <a:rPr lang="en-US" altLang="en-US" sz="4400" b="1" dirty="0">
                <a:solidFill>
                  <a:schemeClr val="accent5"/>
                </a:solidFill>
              </a:rPr>
              <a:t>Example</a:t>
            </a:r>
          </a:p>
        </p:txBody>
      </p:sp>
      <p:grpSp>
        <p:nvGrpSpPr>
          <p:cNvPr id="14" name="Group 13">
            <a:extLst>
              <a:ext uri="{FF2B5EF4-FFF2-40B4-BE49-F238E27FC236}">
                <a16:creationId xmlns:a16="http://schemas.microsoft.com/office/drawing/2014/main" id="{5455F3B6-31B5-49F8-944C-4699735FE82F}"/>
              </a:ext>
            </a:extLst>
          </p:cNvPr>
          <p:cNvGrpSpPr/>
          <p:nvPr/>
        </p:nvGrpSpPr>
        <p:grpSpPr>
          <a:xfrm>
            <a:off x="6253686" y="-3746"/>
            <a:ext cx="4605251" cy="6860071"/>
            <a:chOff x="6284422" y="-3745"/>
            <a:chExt cx="4605251" cy="6860071"/>
          </a:xfrm>
        </p:grpSpPr>
        <p:pic>
          <p:nvPicPr>
            <p:cNvPr id="17" name="Picture 2" descr="C:\Users\Dr. Teng\Dropbox\Infotip\Asthma-PEFR-normogram-adult-Singapore Chinese.jpg">
              <a:extLst>
                <a:ext uri="{FF2B5EF4-FFF2-40B4-BE49-F238E27FC236}">
                  <a16:creationId xmlns:a16="http://schemas.microsoft.com/office/drawing/2014/main" id="{1D02A654-46C6-4DDD-B9A6-25A541567D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348412" y="-3745"/>
              <a:ext cx="4131165" cy="6860071"/>
            </a:xfrm>
            <a:prstGeom prst="rect">
              <a:avLst/>
            </a:prstGeom>
            <a:ln>
              <a:solidFill>
                <a:schemeClr val="accent1"/>
              </a:solidFill>
              <a:miter lim="800000"/>
              <a:headEnd/>
              <a:tailEnd/>
            </a:ln>
          </p:spPr>
        </p:pic>
        <p:cxnSp>
          <p:nvCxnSpPr>
            <p:cNvPr id="18" name="Straight Connector 17">
              <a:extLst>
                <a:ext uri="{FF2B5EF4-FFF2-40B4-BE49-F238E27FC236}">
                  <a16:creationId xmlns:a16="http://schemas.microsoft.com/office/drawing/2014/main" id="{E9208579-74BA-43CC-944C-1D0ED82330A5}"/>
                </a:ext>
              </a:extLst>
            </p:cNvPr>
            <p:cNvCxnSpPr>
              <a:cxnSpLocks/>
            </p:cNvCxnSpPr>
            <p:nvPr/>
          </p:nvCxnSpPr>
          <p:spPr>
            <a:xfrm>
              <a:off x="6284422" y="2715491"/>
              <a:ext cx="4605251" cy="20560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3" name="Rectangle 12">
            <a:extLst>
              <a:ext uri="{FF2B5EF4-FFF2-40B4-BE49-F238E27FC236}">
                <a16:creationId xmlns:a16="http://schemas.microsoft.com/office/drawing/2014/main" id="{3326AF7A-26B8-4861-9DBF-2CB0EE33E16F}"/>
              </a:ext>
            </a:extLst>
          </p:cNvPr>
          <p:cNvSpPr/>
          <p:nvPr/>
        </p:nvSpPr>
        <p:spPr>
          <a:xfrm>
            <a:off x="188422" y="1656575"/>
            <a:ext cx="5749894" cy="3539430"/>
          </a:xfrm>
          <a:prstGeom prst="rect">
            <a:avLst/>
          </a:prstGeom>
        </p:spPr>
        <p:txBody>
          <a:bodyPr wrap="square">
            <a:spAutoFit/>
          </a:bodyPr>
          <a:lstStyle/>
          <a:p>
            <a:pPr marL="357188" indent="-357188">
              <a:buFont typeface="Arial" charset="0"/>
              <a:buChar char="•"/>
              <a:defRPr/>
            </a:pPr>
            <a:r>
              <a:rPr lang="ms-MY" sz="3200" dirty="0"/>
              <a:t>Is the peak flow rate of 400 L/min at presentation normal for him?</a:t>
            </a:r>
          </a:p>
          <a:p>
            <a:pPr marL="357188" indent="-357188">
              <a:buFont typeface="Arial" charset="0"/>
              <a:buChar char="•"/>
              <a:defRPr/>
            </a:pPr>
            <a:r>
              <a:rPr lang="ms-MY" sz="3200" dirty="0"/>
              <a:t>40, male, ht 161 cm</a:t>
            </a:r>
          </a:p>
          <a:p>
            <a:pPr marL="357188" indent="-357188">
              <a:buFont typeface="Arial" charset="0"/>
              <a:buChar char="•"/>
              <a:defRPr/>
            </a:pPr>
            <a:r>
              <a:rPr lang="ms-MY" sz="3200" dirty="0"/>
              <a:t>Predicted PEFR 500 L/min</a:t>
            </a:r>
          </a:p>
          <a:p>
            <a:pPr>
              <a:defRPr/>
            </a:pPr>
            <a:r>
              <a:rPr lang="ms-MY" sz="3200" b="1" dirty="0">
                <a:solidFill>
                  <a:srgbClr val="FF0000"/>
                </a:solidFill>
              </a:rPr>
              <a:t>      </a:t>
            </a:r>
            <a:r>
              <a:rPr lang="ms-MY" sz="3200" b="1" u="sng" dirty="0">
                <a:solidFill>
                  <a:srgbClr val="FF0000"/>
                </a:solidFill>
              </a:rPr>
              <a:t>400</a:t>
            </a:r>
            <a:r>
              <a:rPr lang="ms-MY" sz="3200" b="1" dirty="0">
                <a:solidFill>
                  <a:srgbClr val="FF0000"/>
                </a:solidFill>
              </a:rPr>
              <a:t> X 100 = 80%</a:t>
            </a:r>
          </a:p>
          <a:p>
            <a:pPr>
              <a:defRPr/>
            </a:pPr>
            <a:r>
              <a:rPr lang="ms-MY" sz="3200" b="1" dirty="0">
                <a:solidFill>
                  <a:srgbClr val="FF0000"/>
                </a:solidFill>
              </a:rPr>
              <a:t>      500</a:t>
            </a:r>
            <a:endParaRPr lang="en-US" sz="3200" b="1" dirty="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00207-D517-8272-35FA-05F88055DF6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57D9516-20E0-32AC-D2DB-CDD563C5FD7A}"/>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C0667B6C-6704-3F56-849B-596EA2ED9B94}"/>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nvGrpSpPr>
          <p:cNvPr id="14" name="Group 13">
            <a:extLst>
              <a:ext uri="{FF2B5EF4-FFF2-40B4-BE49-F238E27FC236}">
                <a16:creationId xmlns:a16="http://schemas.microsoft.com/office/drawing/2014/main" id="{61978879-4C12-47A9-BE11-05906D71B787}"/>
              </a:ext>
            </a:extLst>
          </p:cNvPr>
          <p:cNvGrpSpPr/>
          <p:nvPr/>
        </p:nvGrpSpPr>
        <p:grpSpPr>
          <a:xfrm>
            <a:off x="1791129" y="1580827"/>
            <a:ext cx="8609742" cy="3920763"/>
            <a:chOff x="1913889" y="1254179"/>
            <a:chExt cx="8220135" cy="3648240"/>
          </a:xfrm>
        </p:grpSpPr>
        <p:pic>
          <p:nvPicPr>
            <p:cNvPr id="4" name="Picture 3">
              <a:extLst>
                <a:ext uri="{FF2B5EF4-FFF2-40B4-BE49-F238E27FC236}">
                  <a16:creationId xmlns:a16="http://schemas.microsoft.com/office/drawing/2014/main" id="{E7F39EB5-E192-6FC1-2B4D-CD78537B7BC7}"/>
                </a:ext>
              </a:extLst>
            </p:cNvPr>
            <p:cNvPicPr>
              <a:picLocks noChangeAspect="1"/>
            </p:cNvPicPr>
            <p:nvPr/>
          </p:nvPicPr>
          <p:blipFill>
            <a:blip r:embed="rId4"/>
            <a:srcRect b="27410"/>
            <a:stretch>
              <a:fillRect/>
            </a:stretch>
          </p:blipFill>
          <p:spPr>
            <a:xfrm>
              <a:off x="1913889" y="1254179"/>
              <a:ext cx="8220135" cy="912672"/>
            </a:xfrm>
            <a:prstGeom prst="rect">
              <a:avLst/>
            </a:prstGeom>
          </p:spPr>
        </p:pic>
        <p:pic>
          <p:nvPicPr>
            <p:cNvPr id="9" name="Picture 8">
              <a:extLst>
                <a:ext uri="{FF2B5EF4-FFF2-40B4-BE49-F238E27FC236}">
                  <a16:creationId xmlns:a16="http://schemas.microsoft.com/office/drawing/2014/main" id="{D5866270-D5E7-5C71-E621-A934DF37263D}"/>
                </a:ext>
              </a:extLst>
            </p:cNvPr>
            <p:cNvPicPr>
              <a:picLocks noChangeAspect="1"/>
            </p:cNvPicPr>
            <p:nvPr/>
          </p:nvPicPr>
          <p:blipFill>
            <a:blip r:embed="rId5"/>
            <a:stretch>
              <a:fillRect/>
            </a:stretch>
          </p:blipFill>
          <p:spPr>
            <a:xfrm>
              <a:off x="1913889" y="2151269"/>
              <a:ext cx="8215373" cy="371478"/>
            </a:xfrm>
            <a:prstGeom prst="rect">
              <a:avLst/>
            </a:prstGeom>
          </p:spPr>
        </p:pic>
        <p:pic>
          <p:nvPicPr>
            <p:cNvPr id="5" name="Picture 4">
              <a:extLst>
                <a:ext uri="{FF2B5EF4-FFF2-40B4-BE49-F238E27FC236}">
                  <a16:creationId xmlns:a16="http://schemas.microsoft.com/office/drawing/2014/main" id="{BD3F1FF8-39DD-E4AC-A9CD-FFA14416E617}"/>
                </a:ext>
              </a:extLst>
            </p:cNvPr>
            <p:cNvPicPr>
              <a:picLocks noChangeAspect="1"/>
            </p:cNvPicPr>
            <p:nvPr/>
          </p:nvPicPr>
          <p:blipFill>
            <a:blip r:embed="rId6"/>
            <a:stretch>
              <a:fillRect/>
            </a:stretch>
          </p:blipFill>
          <p:spPr>
            <a:xfrm>
              <a:off x="1913889" y="2502101"/>
              <a:ext cx="8220135" cy="2400318"/>
            </a:xfrm>
            <a:prstGeom prst="rect">
              <a:avLst/>
            </a:prstGeom>
          </p:spPr>
        </p:pic>
        <p:sp>
          <p:nvSpPr>
            <p:cNvPr id="12" name="Rectangle: Rounded Corners 11">
              <a:extLst>
                <a:ext uri="{FF2B5EF4-FFF2-40B4-BE49-F238E27FC236}">
                  <a16:creationId xmlns:a16="http://schemas.microsoft.com/office/drawing/2014/main" id="{5994A275-9EA3-D64E-802D-58775892E610}"/>
                </a:ext>
              </a:extLst>
            </p:cNvPr>
            <p:cNvSpPr/>
            <p:nvPr/>
          </p:nvSpPr>
          <p:spPr>
            <a:xfrm>
              <a:off x="4499956" y="4193499"/>
              <a:ext cx="5629306" cy="70892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grpSp>
      <p:pic>
        <p:nvPicPr>
          <p:cNvPr id="10" name="Picture 9">
            <a:extLst>
              <a:ext uri="{FF2B5EF4-FFF2-40B4-BE49-F238E27FC236}">
                <a16:creationId xmlns:a16="http://schemas.microsoft.com/office/drawing/2014/main" id="{08107B2A-D5FC-1D53-93CE-4B931667DB63}"/>
              </a:ext>
            </a:extLst>
          </p:cNvPr>
          <p:cNvPicPr>
            <a:picLocks noChangeAspect="1"/>
          </p:cNvPicPr>
          <p:nvPr/>
        </p:nvPicPr>
        <p:blipFill>
          <a:blip r:embed="rId7"/>
          <a:stretch>
            <a:fillRect/>
          </a:stretch>
        </p:blipFill>
        <p:spPr>
          <a:xfrm>
            <a:off x="3488399" y="5674707"/>
            <a:ext cx="5210213" cy="352428"/>
          </a:xfrm>
          <a:prstGeom prst="rect">
            <a:avLst/>
          </a:prstGeom>
        </p:spPr>
      </p:pic>
      <p:sp>
        <p:nvSpPr>
          <p:cNvPr id="11" name="Text Placeholder 1">
            <a:extLst>
              <a:ext uri="{FF2B5EF4-FFF2-40B4-BE49-F238E27FC236}">
                <a16:creationId xmlns:a16="http://schemas.microsoft.com/office/drawing/2014/main" id="{BB2D5FAE-A5B8-466E-8624-2C00E9D27FE5}"/>
              </a:ext>
            </a:extLst>
          </p:cNvPr>
          <p:cNvSpPr txBox="1">
            <a:spLocks/>
          </p:cNvSpPr>
          <p:nvPr/>
        </p:nvSpPr>
        <p:spPr>
          <a:xfrm>
            <a:off x="98759" y="251620"/>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Bronchoprovocation Test</a:t>
            </a:r>
          </a:p>
        </p:txBody>
      </p:sp>
      <p:sp>
        <p:nvSpPr>
          <p:cNvPr id="3" name="Rectangle 2">
            <a:extLst>
              <a:ext uri="{FF2B5EF4-FFF2-40B4-BE49-F238E27FC236}">
                <a16:creationId xmlns:a16="http://schemas.microsoft.com/office/drawing/2014/main" id="{759D204B-2C33-44D9-9384-A536B21384E0}"/>
              </a:ext>
            </a:extLst>
          </p:cNvPr>
          <p:cNvSpPr/>
          <p:nvPr/>
        </p:nvSpPr>
        <p:spPr>
          <a:xfrm>
            <a:off x="10768669" y="6027135"/>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19225323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C080E-5E5B-27F7-3DA3-2D12DCF8B92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3605E34-8B03-F25E-E424-B6C6055156B4}"/>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8F24D138-8060-DD7B-9AB3-B5CF857FE24D}"/>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8D4829F3-2EFA-2A6E-BAEB-B144A3BC6154}"/>
              </a:ext>
            </a:extLst>
          </p:cNvPr>
          <p:cNvSpPr txBox="1"/>
          <p:nvPr/>
        </p:nvSpPr>
        <p:spPr>
          <a:xfrm>
            <a:off x="340822" y="1384674"/>
            <a:ext cx="11510356" cy="5139869"/>
          </a:xfrm>
          <a:prstGeom prst="rect">
            <a:avLst/>
          </a:prstGeom>
          <a:noFill/>
        </p:spPr>
        <p:txBody>
          <a:bodyPr wrap="square">
            <a:spAutoFit/>
          </a:bodyPr>
          <a:lstStyle/>
          <a:p>
            <a:pPr algn="just"/>
            <a:r>
              <a:rPr lang="en-GB" sz="2400" dirty="0"/>
              <a:t>The tests are indeed </a:t>
            </a:r>
            <a:r>
              <a:rPr lang="en-GB" sz="2400" b="1" dirty="0">
                <a:solidFill>
                  <a:srgbClr val="FF0000"/>
                </a:solidFill>
              </a:rPr>
              <a:t>similar to spirometry pre- and post-bronchodilator</a:t>
            </a:r>
            <a:r>
              <a:rPr lang="en-GB" sz="2400" dirty="0"/>
              <a:t>, but instead of giving a bronchodilator to improve lung function, </a:t>
            </a:r>
            <a:r>
              <a:rPr lang="en-GB" sz="2400" b="1" dirty="0">
                <a:solidFill>
                  <a:srgbClr val="FF0000"/>
                </a:solidFill>
              </a:rPr>
              <a:t>methacholine/mannitol/exercise is given to provoke bronchoconstriction, detect airway hyperreactivity</a:t>
            </a:r>
            <a:r>
              <a:rPr lang="en-GB" sz="2400" dirty="0"/>
              <a:t>. Avoid bronchodilators, strenuous exercise and caffeine 2 days prior.</a:t>
            </a:r>
          </a:p>
          <a:p>
            <a:pPr algn="just"/>
            <a:endParaRPr lang="en-MY" sz="1500" dirty="0"/>
          </a:p>
          <a:p>
            <a:pPr algn="just"/>
            <a:r>
              <a:rPr lang="en-MY" sz="2400" b="1" dirty="0"/>
              <a:t>Methacholine challenge test</a:t>
            </a:r>
          </a:p>
          <a:p>
            <a:pPr marL="457200" indent="-457200" algn="just">
              <a:buFont typeface="Arial" panose="020B0604020202020204" pitchFamily="34" charset="0"/>
              <a:buChar char="•"/>
            </a:pPr>
            <a:r>
              <a:rPr lang="en-GB" sz="2400" dirty="0"/>
              <a:t>A PC (provocative concentration), PC 20 value of ≤8 mg/ml is a positive test</a:t>
            </a:r>
            <a:r>
              <a:rPr lang="en-GB" sz="2400" b="0" i="0" u="none" strike="noStrike" baseline="0" dirty="0"/>
              <a:t>. </a:t>
            </a:r>
          </a:p>
          <a:p>
            <a:pPr algn="just"/>
            <a:endParaRPr lang="en-GB" sz="1000" dirty="0"/>
          </a:p>
          <a:p>
            <a:pPr algn="just"/>
            <a:r>
              <a:rPr lang="en-GB" sz="2400" b="1" i="0" u="none" strike="noStrike" baseline="0" dirty="0"/>
              <a:t>Mannitol challenge test</a:t>
            </a:r>
          </a:p>
          <a:p>
            <a:pPr marL="457200" indent="-457200" algn="just">
              <a:buFont typeface="Arial" panose="020B0604020202020204" pitchFamily="34" charset="0"/>
              <a:buChar char="•"/>
            </a:pPr>
            <a:r>
              <a:rPr lang="en-GB" sz="2400" b="0" i="0" u="none" strike="noStrike" baseline="0" dirty="0"/>
              <a:t>Decrease in FEV1 of ≥15% from baseline at cumulative dose of ≤635 mg is a positive test</a:t>
            </a:r>
            <a:endParaRPr lang="en-GB" sz="2400" dirty="0"/>
          </a:p>
          <a:p>
            <a:pPr algn="just"/>
            <a:endParaRPr lang="en-GB" sz="1000" b="0" i="0" u="none" strike="noStrike" baseline="0" dirty="0"/>
          </a:p>
          <a:p>
            <a:pPr algn="just"/>
            <a:r>
              <a:rPr lang="en-GB" sz="2400" b="1" i="0" u="none" strike="noStrike" baseline="0" dirty="0"/>
              <a:t>Exercise challenge test </a:t>
            </a:r>
            <a:r>
              <a:rPr lang="en-GB" sz="2400" b="0" i="0" u="none" strike="noStrike" baseline="0" dirty="0"/>
              <a:t>[Target heart rate 85%: 220- age (yrs) x 85%]</a:t>
            </a:r>
          </a:p>
          <a:p>
            <a:pPr marL="457200" indent="-457200" algn="just">
              <a:buFont typeface="Arial" panose="020B0604020202020204" pitchFamily="34" charset="0"/>
              <a:buChar char="•"/>
            </a:pPr>
            <a:r>
              <a:rPr lang="en-GB" sz="2400" b="0" i="0" u="none" strike="noStrike" baseline="0" dirty="0"/>
              <a:t>Decrease in FEV1 of ≥10% from baseline.</a:t>
            </a:r>
            <a:endParaRPr lang="en-MY" sz="2400" dirty="0"/>
          </a:p>
        </p:txBody>
      </p:sp>
      <p:sp>
        <p:nvSpPr>
          <p:cNvPr id="4" name="TextBox 3">
            <a:extLst>
              <a:ext uri="{FF2B5EF4-FFF2-40B4-BE49-F238E27FC236}">
                <a16:creationId xmlns:a16="http://schemas.microsoft.com/office/drawing/2014/main" id="{BD895788-F7C7-0415-6D22-8059554FADF5}"/>
              </a:ext>
            </a:extLst>
          </p:cNvPr>
          <p:cNvSpPr txBox="1"/>
          <p:nvPr/>
        </p:nvSpPr>
        <p:spPr>
          <a:xfrm>
            <a:off x="340822" y="6367921"/>
            <a:ext cx="11652584" cy="261610"/>
          </a:xfrm>
          <a:prstGeom prst="rect">
            <a:avLst/>
          </a:prstGeom>
          <a:noFill/>
        </p:spPr>
        <p:txBody>
          <a:bodyPr wrap="square">
            <a:spAutoFit/>
          </a:bodyPr>
          <a:lstStyle/>
          <a:p>
            <a:pPr algn="l"/>
            <a:r>
              <a:rPr lang="en-MY" sz="1100" b="0" i="0" u="none" strike="noStrike" baseline="0" dirty="0"/>
              <a:t>GINA. Global Strategy for Asthma Management </a:t>
            </a:r>
            <a:r>
              <a:rPr lang="en-GB" sz="1100" b="0" i="0" u="none" strike="noStrike" baseline="0" dirty="0"/>
              <a:t>and Prevention (2024 update). 2024 </a:t>
            </a:r>
            <a:endParaRPr lang="en-MY" sz="1100" dirty="0"/>
          </a:p>
        </p:txBody>
      </p:sp>
      <p:sp>
        <p:nvSpPr>
          <p:cNvPr id="10" name="Text Placeholder 1">
            <a:extLst>
              <a:ext uri="{FF2B5EF4-FFF2-40B4-BE49-F238E27FC236}">
                <a16:creationId xmlns:a16="http://schemas.microsoft.com/office/drawing/2014/main" id="{1DE9DAF3-7F43-400C-9486-329C47C1F770}"/>
              </a:ext>
            </a:extLst>
          </p:cNvPr>
          <p:cNvSpPr txBox="1">
            <a:spLocks/>
          </p:cNvSpPr>
          <p:nvPr/>
        </p:nvSpPr>
        <p:spPr>
          <a:xfrm>
            <a:off x="98759" y="251620"/>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Bronchoprovocation Test</a:t>
            </a:r>
            <a:r>
              <a:rPr lang="en-US" altLang="ko-KR" sz="2000" b="1" dirty="0">
                <a:solidFill>
                  <a:srgbClr val="32AEB8"/>
                </a:solidFill>
              </a:rPr>
              <a:t>-2</a:t>
            </a:r>
            <a:endParaRPr lang="en-US" altLang="ko-KR" sz="4000" b="1" dirty="0">
              <a:solidFill>
                <a:srgbClr val="32AEB8"/>
              </a:solidFill>
            </a:endParaRPr>
          </a:p>
        </p:txBody>
      </p:sp>
    </p:spTree>
    <p:extLst>
      <p:ext uri="{BB962C8B-B14F-4D97-AF65-F5344CB8AC3E}">
        <p14:creationId xmlns:p14="http://schemas.microsoft.com/office/powerpoint/2010/main" val="12144452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358E7-4AC7-2C5A-548A-AB8B17F4B1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BEF97C4-A9B4-8E4C-CE39-0B0224192E29}"/>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420B3C32-72C8-CEDD-9990-31539C206169}"/>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nvGrpSpPr>
          <p:cNvPr id="14" name="Group 13">
            <a:extLst>
              <a:ext uri="{FF2B5EF4-FFF2-40B4-BE49-F238E27FC236}">
                <a16:creationId xmlns:a16="http://schemas.microsoft.com/office/drawing/2014/main" id="{E7938B4A-D191-4911-9F2B-0A6B3CDDC9CF}"/>
              </a:ext>
            </a:extLst>
          </p:cNvPr>
          <p:cNvGrpSpPr/>
          <p:nvPr/>
        </p:nvGrpSpPr>
        <p:grpSpPr>
          <a:xfrm>
            <a:off x="1693517" y="1848044"/>
            <a:ext cx="8804965" cy="3483374"/>
            <a:chOff x="1904364" y="2034023"/>
            <a:chExt cx="8224898" cy="3101134"/>
          </a:xfrm>
        </p:grpSpPr>
        <p:grpSp>
          <p:nvGrpSpPr>
            <p:cNvPr id="13" name="Group 12">
              <a:extLst>
                <a:ext uri="{FF2B5EF4-FFF2-40B4-BE49-F238E27FC236}">
                  <a16:creationId xmlns:a16="http://schemas.microsoft.com/office/drawing/2014/main" id="{03CD62BB-A5CA-4378-AFC9-2D8E8144ED5D}"/>
                </a:ext>
              </a:extLst>
            </p:cNvPr>
            <p:cNvGrpSpPr/>
            <p:nvPr/>
          </p:nvGrpSpPr>
          <p:grpSpPr>
            <a:xfrm>
              <a:off x="1904364" y="2034023"/>
              <a:ext cx="8224898" cy="3101134"/>
              <a:chOff x="1913889" y="1254179"/>
              <a:chExt cx="8224898" cy="3101134"/>
            </a:xfrm>
          </p:grpSpPr>
          <p:pic>
            <p:nvPicPr>
              <p:cNvPr id="4" name="Picture 3">
                <a:extLst>
                  <a:ext uri="{FF2B5EF4-FFF2-40B4-BE49-F238E27FC236}">
                    <a16:creationId xmlns:a16="http://schemas.microsoft.com/office/drawing/2014/main" id="{C8217B1E-38E7-8DC4-5DAB-C86883DA9FE9}"/>
                  </a:ext>
                </a:extLst>
              </p:cNvPr>
              <p:cNvPicPr>
                <a:picLocks noChangeAspect="1"/>
              </p:cNvPicPr>
              <p:nvPr/>
            </p:nvPicPr>
            <p:blipFill>
              <a:blip r:embed="rId4"/>
              <a:srcRect b="27410"/>
              <a:stretch>
                <a:fillRect/>
              </a:stretch>
            </p:blipFill>
            <p:spPr>
              <a:xfrm>
                <a:off x="1913889" y="1254179"/>
                <a:ext cx="8220135" cy="912672"/>
              </a:xfrm>
              <a:prstGeom prst="rect">
                <a:avLst/>
              </a:prstGeom>
            </p:spPr>
          </p:pic>
          <p:pic>
            <p:nvPicPr>
              <p:cNvPr id="9" name="Picture 8">
                <a:extLst>
                  <a:ext uri="{FF2B5EF4-FFF2-40B4-BE49-F238E27FC236}">
                    <a16:creationId xmlns:a16="http://schemas.microsoft.com/office/drawing/2014/main" id="{DFA897D4-361D-2EE7-B42E-99B9D742FBDE}"/>
                  </a:ext>
                </a:extLst>
              </p:cNvPr>
              <p:cNvPicPr>
                <a:picLocks noChangeAspect="1"/>
              </p:cNvPicPr>
              <p:nvPr/>
            </p:nvPicPr>
            <p:blipFill>
              <a:blip r:embed="rId5"/>
              <a:stretch>
                <a:fillRect/>
              </a:stretch>
            </p:blipFill>
            <p:spPr>
              <a:xfrm>
                <a:off x="1913889" y="2151269"/>
                <a:ext cx="8215373" cy="371478"/>
              </a:xfrm>
              <a:prstGeom prst="rect">
                <a:avLst/>
              </a:prstGeom>
            </p:spPr>
          </p:pic>
          <p:pic>
            <p:nvPicPr>
              <p:cNvPr id="6" name="Picture 5">
                <a:extLst>
                  <a:ext uri="{FF2B5EF4-FFF2-40B4-BE49-F238E27FC236}">
                    <a16:creationId xmlns:a16="http://schemas.microsoft.com/office/drawing/2014/main" id="{2E46B93D-10D6-131C-64A2-FF44E3C01856}"/>
                  </a:ext>
                </a:extLst>
              </p:cNvPr>
              <p:cNvPicPr>
                <a:picLocks noChangeAspect="1"/>
              </p:cNvPicPr>
              <p:nvPr/>
            </p:nvPicPr>
            <p:blipFill>
              <a:blip r:embed="rId6"/>
              <a:stretch>
                <a:fillRect/>
              </a:stretch>
            </p:blipFill>
            <p:spPr>
              <a:xfrm>
                <a:off x="1913889" y="2502687"/>
                <a:ext cx="8224898" cy="1852626"/>
              </a:xfrm>
              <a:prstGeom prst="rect">
                <a:avLst/>
              </a:prstGeom>
            </p:spPr>
          </p:pic>
        </p:grpSp>
        <p:sp>
          <p:nvSpPr>
            <p:cNvPr id="12" name="Rectangle: Rounded Corners 11">
              <a:extLst>
                <a:ext uri="{FF2B5EF4-FFF2-40B4-BE49-F238E27FC236}">
                  <a16:creationId xmlns:a16="http://schemas.microsoft.com/office/drawing/2014/main" id="{3241C319-B5CF-DFA0-0414-E30A05585F9F}"/>
                </a:ext>
              </a:extLst>
            </p:cNvPr>
            <p:cNvSpPr/>
            <p:nvPr/>
          </p:nvSpPr>
          <p:spPr>
            <a:xfrm>
              <a:off x="4499956" y="3654009"/>
              <a:ext cx="5619781" cy="41269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grpSp>
      <p:sp>
        <p:nvSpPr>
          <p:cNvPr id="10" name="Text Placeholder 1">
            <a:extLst>
              <a:ext uri="{FF2B5EF4-FFF2-40B4-BE49-F238E27FC236}">
                <a16:creationId xmlns:a16="http://schemas.microsoft.com/office/drawing/2014/main" id="{6D4C1F00-92B7-4330-A0C9-E70FD933961D}"/>
              </a:ext>
            </a:extLst>
          </p:cNvPr>
          <p:cNvSpPr txBox="1">
            <a:spLocks/>
          </p:cNvSpPr>
          <p:nvPr/>
        </p:nvSpPr>
        <p:spPr>
          <a:xfrm>
            <a:off x="98759" y="345168"/>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a:t>
            </a:r>
          </a:p>
          <a:p>
            <a:pPr>
              <a:spcBef>
                <a:spcPts val="0"/>
              </a:spcBef>
            </a:pPr>
            <a:r>
              <a:rPr lang="en-US" altLang="ko-KR" sz="4000" b="1" dirty="0">
                <a:solidFill>
                  <a:srgbClr val="32AEB8"/>
                </a:solidFill>
              </a:rPr>
              <a:t>Blood Eosinophils</a:t>
            </a:r>
          </a:p>
        </p:txBody>
      </p:sp>
      <p:sp>
        <p:nvSpPr>
          <p:cNvPr id="3" name="Rectangle 2">
            <a:extLst>
              <a:ext uri="{FF2B5EF4-FFF2-40B4-BE49-F238E27FC236}">
                <a16:creationId xmlns:a16="http://schemas.microsoft.com/office/drawing/2014/main" id="{B7C9ADEC-2CD4-4E5E-9228-C4339F621A46}"/>
              </a:ext>
            </a:extLst>
          </p:cNvPr>
          <p:cNvSpPr/>
          <p:nvPr/>
        </p:nvSpPr>
        <p:spPr>
          <a:xfrm>
            <a:off x="10892725" y="5996357"/>
            <a:ext cx="1181734" cy="400110"/>
          </a:xfrm>
          <a:prstGeom prst="rect">
            <a:avLst/>
          </a:prstGeom>
        </p:spPr>
        <p:txBody>
          <a:bodyPr wrap="none">
            <a:spAutoFit/>
          </a:bodyPr>
          <a:lstStyle/>
          <a:p>
            <a:r>
              <a:rPr lang="en-US" altLang="ko-KR" sz="2000" b="1" dirty="0">
                <a:solidFill>
                  <a:srgbClr val="32AEB8"/>
                </a:solidFill>
              </a:rPr>
              <a:t>(Page 4)</a:t>
            </a:r>
            <a:endParaRPr lang="en-MY" sz="2000" dirty="0"/>
          </a:p>
        </p:txBody>
      </p:sp>
    </p:spTree>
    <p:extLst>
      <p:ext uri="{BB962C8B-B14F-4D97-AF65-F5344CB8AC3E}">
        <p14:creationId xmlns:p14="http://schemas.microsoft.com/office/powerpoint/2010/main" val="17623955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52DB7-BD0E-9A23-C451-59C19524598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B9DD20E-24DD-B6C6-3F69-41F47848A101}"/>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9A0D1AD0-339C-A82C-8844-8DFBD6AAB51D}"/>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nvGrpSpPr>
          <p:cNvPr id="9" name="Group 8">
            <a:extLst>
              <a:ext uri="{FF2B5EF4-FFF2-40B4-BE49-F238E27FC236}">
                <a16:creationId xmlns:a16="http://schemas.microsoft.com/office/drawing/2014/main" id="{50A85070-7BCD-4C48-93E8-68CB759F82EF}"/>
              </a:ext>
            </a:extLst>
          </p:cNvPr>
          <p:cNvGrpSpPr/>
          <p:nvPr/>
        </p:nvGrpSpPr>
        <p:grpSpPr>
          <a:xfrm>
            <a:off x="1061105" y="1236076"/>
            <a:ext cx="10069789" cy="5349848"/>
            <a:chOff x="825519" y="833298"/>
            <a:chExt cx="10763481" cy="5752626"/>
          </a:xfrm>
        </p:grpSpPr>
        <p:pic>
          <p:nvPicPr>
            <p:cNvPr id="5" name="Picture 4">
              <a:extLst>
                <a:ext uri="{FF2B5EF4-FFF2-40B4-BE49-F238E27FC236}">
                  <a16:creationId xmlns:a16="http://schemas.microsoft.com/office/drawing/2014/main" id="{7860ADA4-20F3-FBCC-8714-26D67FEEA535}"/>
                </a:ext>
              </a:extLst>
            </p:cNvPr>
            <p:cNvPicPr>
              <a:picLocks noChangeAspect="1"/>
            </p:cNvPicPr>
            <p:nvPr/>
          </p:nvPicPr>
          <p:blipFill>
            <a:blip r:embed="rId4"/>
            <a:stretch>
              <a:fillRect/>
            </a:stretch>
          </p:blipFill>
          <p:spPr>
            <a:xfrm>
              <a:off x="825519" y="833298"/>
              <a:ext cx="10763481" cy="5752626"/>
            </a:xfrm>
            <a:prstGeom prst="rect">
              <a:avLst/>
            </a:prstGeom>
          </p:spPr>
        </p:pic>
        <p:sp>
          <p:nvSpPr>
            <p:cNvPr id="12" name="Rectangle: Rounded Corners 11">
              <a:extLst>
                <a:ext uri="{FF2B5EF4-FFF2-40B4-BE49-F238E27FC236}">
                  <a16:creationId xmlns:a16="http://schemas.microsoft.com/office/drawing/2014/main" id="{A204B027-CF11-102B-DD4F-537C95C810D9}"/>
                </a:ext>
              </a:extLst>
            </p:cNvPr>
            <p:cNvSpPr/>
            <p:nvPr/>
          </p:nvSpPr>
          <p:spPr>
            <a:xfrm>
              <a:off x="992937" y="5963236"/>
              <a:ext cx="8756923" cy="29171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sp>
          <p:nvSpPr>
            <p:cNvPr id="6" name="Rectangle: Rounded Corners 5">
              <a:extLst>
                <a:ext uri="{FF2B5EF4-FFF2-40B4-BE49-F238E27FC236}">
                  <a16:creationId xmlns:a16="http://schemas.microsoft.com/office/drawing/2014/main" id="{DFD34480-0087-2CAB-8DB2-16090B9357FE}"/>
                </a:ext>
              </a:extLst>
            </p:cNvPr>
            <p:cNvSpPr/>
            <p:nvPr/>
          </p:nvSpPr>
          <p:spPr>
            <a:xfrm>
              <a:off x="992937" y="4719098"/>
              <a:ext cx="9087630" cy="29171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grpSp>
      <p:sp>
        <p:nvSpPr>
          <p:cNvPr id="13" name="Text Placeholder 1">
            <a:extLst>
              <a:ext uri="{FF2B5EF4-FFF2-40B4-BE49-F238E27FC236}">
                <a16:creationId xmlns:a16="http://schemas.microsoft.com/office/drawing/2014/main" id="{464D45CB-968B-42BA-B47C-FFE6C2305EFF}"/>
              </a:ext>
            </a:extLst>
          </p:cNvPr>
          <p:cNvSpPr txBox="1">
            <a:spLocks/>
          </p:cNvSpPr>
          <p:nvPr/>
        </p:nvSpPr>
        <p:spPr>
          <a:xfrm>
            <a:off x="98759" y="206294"/>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a:t>
            </a:r>
          </a:p>
          <a:p>
            <a:pPr>
              <a:spcBef>
                <a:spcPts val="0"/>
              </a:spcBef>
            </a:pPr>
            <a:r>
              <a:rPr lang="en-US" altLang="ko-KR" sz="4000" b="1" dirty="0">
                <a:solidFill>
                  <a:srgbClr val="32AEB8"/>
                </a:solidFill>
              </a:rPr>
              <a:t>Blood Eosinophils</a:t>
            </a:r>
            <a:r>
              <a:rPr lang="en-US" altLang="ko-KR" sz="2000" b="1" dirty="0">
                <a:solidFill>
                  <a:srgbClr val="32AEB8"/>
                </a:solidFill>
              </a:rPr>
              <a:t>-2</a:t>
            </a:r>
            <a:endParaRPr lang="en-US" altLang="ko-KR" sz="4000" b="1" dirty="0">
              <a:solidFill>
                <a:srgbClr val="32AEB8"/>
              </a:solidFill>
            </a:endParaRPr>
          </a:p>
        </p:txBody>
      </p:sp>
    </p:spTree>
    <p:extLst>
      <p:ext uri="{BB962C8B-B14F-4D97-AF65-F5344CB8AC3E}">
        <p14:creationId xmlns:p14="http://schemas.microsoft.com/office/powerpoint/2010/main" val="1428579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8759" y="491196"/>
            <a:ext cx="12093241" cy="768085"/>
          </a:xfrm>
        </p:spPr>
        <p:txBody>
          <a:bodyPr/>
          <a:lstStyle/>
          <a:p>
            <a:pPr>
              <a:spcBef>
                <a:spcPts val="0"/>
              </a:spcBef>
            </a:pPr>
            <a:r>
              <a:rPr lang="en-US" altLang="ko-KR" sz="4400" b="1" dirty="0">
                <a:solidFill>
                  <a:srgbClr val="32AEB8"/>
                </a:solidFill>
              </a:rPr>
              <a:t>Definition: Risk Factors </a:t>
            </a:r>
          </a:p>
          <a:p>
            <a:pPr>
              <a:spcBef>
                <a:spcPts val="0"/>
              </a:spcBef>
            </a:pPr>
            <a:r>
              <a:rPr lang="en-US" altLang="ko-KR" sz="4400" b="1" dirty="0">
                <a:solidFill>
                  <a:srgbClr val="32AEB8"/>
                </a:solidFill>
              </a:rPr>
              <a:t>For Developing Asthma</a:t>
            </a:r>
          </a:p>
        </p:txBody>
      </p:sp>
      <p:pic>
        <p:nvPicPr>
          <p:cNvPr id="5" name="Picture 4">
            <a:extLst>
              <a:ext uri="{FF2B5EF4-FFF2-40B4-BE49-F238E27FC236}">
                <a16:creationId xmlns:a16="http://schemas.microsoft.com/office/drawing/2014/main" id="{33C4B56B-8C3D-7380-A7F2-25BE85A581A0}"/>
              </a:ext>
            </a:extLst>
          </p:cNvPr>
          <p:cNvPicPr>
            <a:picLocks noChangeAspect="1"/>
          </p:cNvPicPr>
          <p:nvPr/>
        </p:nvPicPr>
        <p:blipFill>
          <a:blip r:embed="rId3"/>
          <a:stretch>
            <a:fillRect/>
          </a:stretch>
        </p:blipFill>
        <p:spPr>
          <a:xfrm>
            <a:off x="520313" y="1566361"/>
            <a:ext cx="11151373" cy="4598965"/>
          </a:xfrm>
          <a:prstGeom prst="rect">
            <a:avLst/>
          </a:prstGeom>
        </p:spPr>
      </p:pic>
    </p:spTree>
    <p:extLst>
      <p:ext uri="{BB962C8B-B14F-4D97-AF65-F5344CB8AC3E}">
        <p14:creationId xmlns:p14="http://schemas.microsoft.com/office/powerpoint/2010/main" val="14883495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E58D8-51FA-BB06-ABC4-76992CF94B2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CEF751C-9FC9-C6A8-F856-028FAC7EE318}"/>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BF4DA848-EE6A-C929-D64D-0135C56DAE92}"/>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pic>
        <p:nvPicPr>
          <p:cNvPr id="3" name="Picture 2">
            <a:extLst>
              <a:ext uri="{FF2B5EF4-FFF2-40B4-BE49-F238E27FC236}">
                <a16:creationId xmlns:a16="http://schemas.microsoft.com/office/drawing/2014/main" id="{303EE626-1BD2-01CB-718A-636EAA6EDD53}"/>
              </a:ext>
            </a:extLst>
          </p:cNvPr>
          <p:cNvPicPr>
            <a:picLocks noChangeAspect="1"/>
          </p:cNvPicPr>
          <p:nvPr/>
        </p:nvPicPr>
        <p:blipFill rotWithShape="1">
          <a:blip r:embed="rId4"/>
          <a:srcRect t="12304" b="21881"/>
          <a:stretch/>
        </p:blipFill>
        <p:spPr>
          <a:xfrm>
            <a:off x="8402580" y="1011200"/>
            <a:ext cx="3528184" cy="5428346"/>
          </a:xfrm>
          <a:prstGeom prst="rect">
            <a:avLst/>
          </a:prstGeom>
        </p:spPr>
      </p:pic>
      <p:pic>
        <p:nvPicPr>
          <p:cNvPr id="6" name="Picture 5">
            <a:extLst>
              <a:ext uri="{FF2B5EF4-FFF2-40B4-BE49-F238E27FC236}">
                <a16:creationId xmlns:a16="http://schemas.microsoft.com/office/drawing/2014/main" id="{D9B3039A-7B31-1BD5-4F1E-E4F2357072EE}"/>
              </a:ext>
            </a:extLst>
          </p:cNvPr>
          <p:cNvPicPr>
            <a:picLocks noChangeAspect="1"/>
          </p:cNvPicPr>
          <p:nvPr/>
        </p:nvPicPr>
        <p:blipFill>
          <a:blip r:embed="rId5"/>
          <a:srcRect r="29708" b="13385"/>
          <a:stretch>
            <a:fillRect/>
          </a:stretch>
        </p:blipFill>
        <p:spPr>
          <a:xfrm>
            <a:off x="106452" y="1922453"/>
            <a:ext cx="7984564" cy="326267"/>
          </a:xfrm>
          <a:prstGeom prst="rect">
            <a:avLst/>
          </a:prstGeom>
        </p:spPr>
      </p:pic>
      <p:pic>
        <p:nvPicPr>
          <p:cNvPr id="10" name="Picture 9">
            <a:extLst>
              <a:ext uri="{FF2B5EF4-FFF2-40B4-BE49-F238E27FC236}">
                <a16:creationId xmlns:a16="http://schemas.microsoft.com/office/drawing/2014/main" id="{B6E33BC5-48E3-B6E1-59A3-340BAD5F8942}"/>
              </a:ext>
            </a:extLst>
          </p:cNvPr>
          <p:cNvPicPr>
            <a:picLocks noChangeAspect="1"/>
          </p:cNvPicPr>
          <p:nvPr/>
        </p:nvPicPr>
        <p:blipFill>
          <a:blip r:embed="rId6"/>
          <a:srcRect r="24942" b="-3517"/>
          <a:stretch>
            <a:fillRect/>
          </a:stretch>
        </p:blipFill>
        <p:spPr>
          <a:xfrm>
            <a:off x="98759" y="2420185"/>
            <a:ext cx="8141344" cy="359835"/>
          </a:xfrm>
          <a:prstGeom prst="rect">
            <a:avLst/>
          </a:prstGeom>
        </p:spPr>
      </p:pic>
      <p:pic>
        <p:nvPicPr>
          <p:cNvPr id="11" name="Picture 10">
            <a:extLst>
              <a:ext uri="{FF2B5EF4-FFF2-40B4-BE49-F238E27FC236}">
                <a16:creationId xmlns:a16="http://schemas.microsoft.com/office/drawing/2014/main" id="{429C09D6-A063-43D9-4858-097211101F60}"/>
              </a:ext>
            </a:extLst>
          </p:cNvPr>
          <p:cNvPicPr>
            <a:picLocks noChangeAspect="1"/>
          </p:cNvPicPr>
          <p:nvPr/>
        </p:nvPicPr>
        <p:blipFill>
          <a:blip r:embed="rId7"/>
          <a:srcRect t="35070" b="31313"/>
          <a:stretch>
            <a:fillRect/>
          </a:stretch>
        </p:blipFill>
        <p:spPr>
          <a:xfrm>
            <a:off x="4845751" y="3122949"/>
            <a:ext cx="2933700" cy="2305397"/>
          </a:xfrm>
          <a:prstGeom prst="rect">
            <a:avLst/>
          </a:prstGeom>
        </p:spPr>
      </p:pic>
      <p:sp>
        <p:nvSpPr>
          <p:cNvPr id="13" name="Text Placeholder 1">
            <a:extLst>
              <a:ext uri="{FF2B5EF4-FFF2-40B4-BE49-F238E27FC236}">
                <a16:creationId xmlns:a16="http://schemas.microsoft.com/office/drawing/2014/main" id="{EDE3F106-7708-4F3C-B79C-5033DC695703}"/>
              </a:ext>
            </a:extLst>
          </p:cNvPr>
          <p:cNvSpPr txBox="1">
            <a:spLocks/>
          </p:cNvSpPr>
          <p:nvPr/>
        </p:nvSpPr>
        <p:spPr>
          <a:xfrm>
            <a:off x="98759" y="206294"/>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a:t>
            </a:r>
          </a:p>
          <a:p>
            <a:pPr>
              <a:spcBef>
                <a:spcPts val="0"/>
              </a:spcBef>
            </a:pPr>
            <a:r>
              <a:rPr lang="en-US" altLang="ko-KR" sz="4000" b="1" dirty="0">
                <a:solidFill>
                  <a:srgbClr val="32AEB8"/>
                </a:solidFill>
              </a:rPr>
              <a:t>Blood Eosinophils</a:t>
            </a:r>
            <a:r>
              <a:rPr lang="en-US" altLang="ko-KR" sz="2000" b="1" dirty="0">
                <a:solidFill>
                  <a:srgbClr val="32AEB8"/>
                </a:solidFill>
              </a:rPr>
              <a:t>-3</a:t>
            </a:r>
            <a:endParaRPr lang="en-US" altLang="ko-KR" sz="4000" b="1" dirty="0">
              <a:solidFill>
                <a:srgbClr val="32AEB8"/>
              </a:solidFill>
            </a:endParaRPr>
          </a:p>
        </p:txBody>
      </p:sp>
    </p:spTree>
    <p:extLst>
      <p:ext uri="{BB962C8B-B14F-4D97-AF65-F5344CB8AC3E}">
        <p14:creationId xmlns:p14="http://schemas.microsoft.com/office/powerpoint/2010/main" val="11102679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D0222-8E59-A361-31FC-528C75A3C60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4A7AF83-7CA8-E186-2EBE-6747B91B84ED}"/>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8D97F529-36D6-CE49-5D84-4401A7C8CDDB}"/>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nvGrpSpPr>
          <p:cNvPr id="14" name="Group 13">
            <a:extLst>
              <a:ext uri="{FF2B5EF4-FFF2-40B4-BE49-F238E27FC236}">
                <a16:creationId xmlns:a16="http://schemas.microsoft.com/office/drawing/2014/main" id="{BC85E3D4-EB2B-4F40-98E8-80D1146EFA46}"/>
              </a:ext>
            </a:extLst>
          </p:cNvPr>
          <p:cNvGrpSpPr/>
          <p:nvPr/>
        </p:nvGrpSpPr>
        <p:grpSpPr>
          <a:xfrm>
            <a:off x="1821335" y="1596449"/>
            <a:ext cx="8539799" cy="3379292"/>
            <a:chOff x="1913889" y="1254179"/>
            <a:chExt cx="8224898" cy="3106809"/>
          </a:xfrm>
        </p:grpSpPr>
        <p:pic>
          <p:nvPicPr>
            <p:cNvPr id="4" name="Picture 3">
              <a:extLst>
                <a:ext uri="{FF2B5EF4-FFF2-40B4-BE49-F238E27FC236}">
                  <a16:creationId xmlns:a16="http://schemas.microsoft.com/office/drawing/2014/main" id="{69CE1F1C-EFAF-2E71-3E43-665F9561C826}"/>
                </a:ext>
              </a:extLst>
            </p:cNvPr>
            <p:cNvPicPr>
              <a:picLocks noChangeAspect="1"/>
            </p:cNvPicPr>
            <p:nvPr/>
          </p:nvPicPr>
          <p:blipFill>
            <a:blip r:embed="rId4"/>
            <a:srcRect b="27410"/>
            <a:stretch>
              <a:fillRect/>
            </a:stretch>
          </p:blipFill>
          <p:spPr>
            <a:xfrm>
              <a:off x="1913889" y="1254179"/>
              <a:ext cx="8220135" cy="912672"/>
            </a:xfrm>
            <a:prstGeom prst="rect">
              <a:avLst/>
            </a:prstGeom>
          </p:spPr>
        </p:pic>
        <p:pic>
          <p:nvPicPr>
            <p:cNvPr id="9" name="Picture 8">
              <a:extLst>
                <a:ext uri="{FF2B5EF4-FFF2-40B4-BE49-F238E27FC236}">
                  <a16:creationId xmlns:a16="http://schemas.microsoft.com/office/drawing/2014/main" id="{9A18A946-A1B4-B3B2-4DD6-67D639D03161}"/>
                </a:ext>
              </a:extLst>
            </p:cNvPr>
            <p:cNvPicPr>
              <a:picLocks noChangeAspect="1"/>
            </p:cNvPicPr>
            <p:nvPr/>
          </p:nvPicPr>
          <p:blipFill>
            <a:blip r:embed="rId5"/>
            <a:stretch>
              <a:fillRect/>
            </a:stretch>
          </p:blipFill>
          <p:spPr>
            <a:xfrm>
              <a:off x="1913889" y="2151269"/>
              <a:ext cx="8215373" cy="371478"/>
            </a:xfrm>
            <a:prstGeom prst="rect">
              <a:avLst/>
            </a:prstGeom>
          </p:spPr>
        </p:pic>
        <p:pic>
          <p:nvPicPr>
            <p:cNvPr id="6" name="Picture 5">
              <a:extLst>
                <a:ext uri="{FF2B5EF4-FFF2-40B4-BE49-F238E27FC236}">
                  <a16:creationId xmlns:a16="http://schemas.microsoft.com/office/drawing/2014/main" id="{80657F0D-8957-DB08-88E4-2B8EC3816900}"/>
                </a:ext>
              </a:extLst>
            </p:cNvPr>
            <p:cNvPicPr>
              <a:picLocks noChangeAspect="1"/>
            </p:cNvPicPr>
            <p:nvPr/>
          </p:nvPicPr>
          <p:blipFill>
            <a:blip r:embed="rId6"/>
            <a:stretch>
              <a:fillRect/>
            </a:stretch>
          </p:blipFill>
          <p:spPr>
            <a:xfrm>
              <a:off x="1913889" y="2508362"/>
              <a:ext cx="8224898" cy="1852626"/>
            </a:xfrm>
            <a:prstGeom prst="rect">
              <a:avLst/>
            </a:prstGeom>
          </p:spPr>
        </p:pic>
        <p:sp>
          <p:nvSpPr>
            <p:cNvPr id="12" name="Rectangle: Rounded Corners 11">
              <a:extLst>
                <a:ext uri="{FF2B5EF4-FFF2-40B4-BE49-F238E27FC236}">
                  <a16:creationId xmlns:a16="http://schemas.microsoft.com/office/drawing/2014/main" id="{110329D8-D7E0-544F-8633-EA73399A6575}"/>
                </a:ext>
              </a:extLst>
            </p:cNvPr>
            <p:cNvSpPr/>
            <p:nvPr/>
          </p:nvSpPr>
          <p:spPr>
            <a:xfrm>
              <a:off x="4519006" y="3248034"/>
              <a:ext cx="5619781" cy="41269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grpSp>
      <p:pic>
        <p:nvPicPr>
          <p:cNvPr id="3" name="Picture 2">
            <a:extLst>
              <a:ext uri="{FF2B5EF4-FFF2-40B4-BE49-F238E27FC236}">
                <a16:creationId xmlns:a16="http://schemas.microsoft.com/office/drawing/2014/main" id="{B60E633A-40C5-544B-3ED3-D75651DB100D}"/>
              </a:ext>
            </a:extLst>
          </p:cNvPr>
          <p:cNvPicPr>
            <a:picLocks noChangeAspect="1"/>
          </p:cNvPicPr>
          <p:nvPr/>
        </p:nvPicPr>
        <p:blipFill>
          <a:blip r:embed="rId7"/>
          <a:stretch>
            <a:fillRect/>
          </a:stretch>
        </p:blipFill>
        <p:spPr>
          <a:xfrm>
            <a:off x="2947850" y="5132954"/>
            <a:ext cx="6844709" cy="428499"/>
          </a:xfrm>
          <a:prstGeom prst="rect">
            <a:avLst/>
          </a:prstGeom>
        </p:spPr>
      </p:pic>
      <p:sp>
        <p:nvSpPr>
          <p:cNvPr id="13" name="Rectangle 12">
            <a:extLst>
              <a:ext uri="{FF2B5EF4-FFF2-40B4-BE49-F238E27FC236}">
                <a16:creationId xmlns:a16="http://schemas.microsoft.com/office/drawing/2014/main" id="{C42FE6E5-FACB-4282-9E6D-32FBC120E3CF}"/>
              </a:ext>
            </a:extLst>
          </p:cNvPr>
          <p:cNvSpPr/>
          <p:nvPr/>
        </p:nvSpPr>
        <p:spPr>
          <a:xfrm>
            <a:off x="10737672" y="6127018"/>
            <a:ext cx="1082348" cy="369332"/>
          </a:xfrm>
          <a:prstGeom prst="rect">
            <a:avLst/>
          </a:prstGeom>
        </p:spPr>
        <p:txBody>
          <a:bodyPr wrap="none">
            <a:spAutoFit/>
          </a:bodyPr>
          <a:lstStyle/>
          <a:p>
            <a:r>
              <a:rPr lang="en-US" altLang="ko-KR" b="1" dirty="0">
                <a:solidFill>
                  <a:srgbClr val="32AEB8"/>
                </a:solidFill>
              </a:rPr>
              <a:t>(Page 4)</a:t>
            </a:r>
            <a:endParaRPr lang="en-MY" dirty="0"/>
          </a:p>
        </p:txBody>
      </p:sp>
      <p:sp>
        <p:nvSpPr>
          <p:cNvPr id="15" name="Text Placeholder 1">
            <a:extLst>
              <a:ext uri="{FF2B5EF4-FFF2-40B4-BE49-F238E27FC236}">
                <a16:creationId xmlns:a16="http://schemas.microsoft.com/office/drawing/2014/main" id="{4EA08584-A40B-46A6-BCF6-68DC6F4D0896}"/>
              </a:ext>
            </a:extLst>
          </p:cNvPr>
          <p:cNvSpPr txBox="1">
            <a:spLocks/>
          </p:cNvSpPr>
          <p:nvPr/>
        </p:nvSpPr>
        <p:spPr>
          <a:xfrm>
            <a:off x="98759" y="177321"/>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a:t>
            </a:r>
            <a:r>
              <a:rPr lang="en-US" altLang="ko-KR" sz="4000" b="1" dirty="0" err="1">
                <a:solidFill>
                  <a:srgbClr val="32AEB8"/>
                </a:solidFill>
              </a:rPr>
              <a:t>IgE</a:t>
            </a:r>
            <a:endParaRPr lang="en-US" altLang="ko-KR" sz="4000" b="1" dirty="0">
              <a:solidFill>
                <a:srgbClr val="32AEB8"/>
              </a:solidFill>
            </a:endParaRPr>
          </a:p>
        </p:txBody>
      </p:sp>
    </p:spTree>
    <p:extLst>
      <p:ext uri="{BB962C8B-B14F-4D97-AF65-F5344CB8AC3E}">
        <p14:creationId xmlns:p14="http://schemas.microsoft.com/office/powerpoint/2010/main" val="1116342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EB101-74BE-F195-ECA9-9BB99D5B54C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C93CBC-B5CB-4948-5BA6-EF5034BE6B97}"/>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E9F5507A-683F-3A68-1A55-C143709F6590}"/>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nvGrpSpPr>
          <p:cNvPr id="9" name="Group 8">
            <a:extLst>
              <a:ext uri="{FF2B5EF4-FFF2-40B4-BE49-F238E27FC236}">
                <a16:creationId xmlns:a16="http://schemas.microsoft.com/office/drawing/2014/main" id="{3A1BFF79-89D3-435E-977F-A48A4B98DC40}"/>
              </a:ext>
            </a:extLst>
          </p:cNvPr>
          <p:cNvGrpSpPr/>
          <p:nvPr/>
        </p:nvGrpSpPr>
        <p:grpSpPr>
          <a:xfrm>
            <a:off x="262552" y="1306726"/>
            <a:ext cx="8230313" cy="5236918"/>
            <a:chOff x="262552" y="1306726"/>
            <a:chExt cx="8230313" cy="5236918"/>
          </a:xfrm>
        </p:grpSpPr>
        <p:pic>
          <p:nvPicPr>
            <p:cNvPr id="3" name="Picture 2">
              <a:extLst>
                <a:ext uri="{FF2B5EF4-FFF2-40B4-BE49-F238E27FC236}">
                  <a16:creationId xmlns:a16="http://schemas.microsoft.com/office/drawing/2014/main" id="{0B2C6A02-E697-93D7-0677-C7D2B3132F6B}"/>
                </a:ext>
              </a:extLst>
            </p:cNvPr>
            <p:cNvPicPr>
              <a:picLocks noChangeAspect="1"/>
            </p:cNvPicPr>
            <p:nvPr/>
          </p:nvPicPr>
          <p:blipFill>
            <a:blip r:embed="rId4"/>
            <a:stretch>
              <a:fillRect/>
            </a:stretch>
          </p:blipFill>
          <p:spPr>
            <a:xfrm>
              <a:off x="262552" y="1306726"/>
              <a:ext cx="8230313" cy="5236918"/>
            </a:xfrm>
            <a:prstGeom prst="rect">
              <a:avLst/>
            </a:prstGeom>
          </p:spPr>
        </p:pic>
        <p:sp>
          <p:nvSpPr>
            <p:cNvPr id="12" name="Rectangle: Rounded Corners 11">
              <a:extLst>
                <a:ext uri="{FF2B5EF4-FFF2-40B4-BE49-F238E27FC236}">
                  <a16:creationId xmlns:a16="http://schemas.microsoft.com/office/drawing/2014/main" id="{9021DB5E-E2F4-9FB0-CFEB-65E448B11711}"/>
                </a:ext>
              </a:extLst>
            </p:cNvPr>
            <p:cNvSpPr/>
            <p:nvPr/>
          </p:nvSpPr>
          <p:spPr>
            <a:xfrm>
              <a:off x="545600" y="4160995"/>
              <a:ext cx="7678955" cy="93948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grpSp>
      <p:sp>
        <p:nvSpPr>
          <p:cNvPr id="6" name="Rectangle 5">
            <a:extLst>
              <a:ext uri="{FF2B5EF4-FFF2-40B4-BE49-F238E27FC236}">
                <a16:creationId xmlns:a16="http://schemas.microsoft.com/office/drawing/2014/main" id="{52ADF095-AE1E-4825-1FD0-F917CB84C95A}"/>
              </a:ext>
            </a:extLst>
          </p:cNvPr>
          <p:cNvSpPr/>
          <p:nvPr/>
        </p:nvSpPr>
        <p:spPr>
          <a:xfrm>
            <a:off x="1888455" y="2671156"/>
            <a:ext cx="3408218" cy="1091738"/>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pic>
        <p:nvPicPr>
          <p:cNvPr id="13" name="Picture 12">
            <a:extLst>
              <a:ext uri="{FF2B5EF4-FFF2-40B4-BE49-F238E27FC236}">
                <a16:creationId xmlns:a16="http://schemas.microsoft.com/office/drawing/2014/main" id="{CA0E126C-DF15-0DA9-00BD-CD014C6CA08A}"/>
              </a:ext>
            </a:extLst>
          </p:cNvPr>
          <p:cNvPicPr>
            <a:picLocks noChangeAspect="1"/>
          </p:cNvPicPr>
          <p:nvPr/>
        </p:nvPicPr>
        <p:blipFill>
          <a:blip r:embed="rId5"/>
          <a:srcRect t="12687" b="30505"/>
          <a:stretch>
            <a:fillRect/>
          </a:stretch>
        </p:blipFill>
        <p:spPr>
          <a:xfrm>
            <a:off x="8552757" y="1204577"/>
            <a:ext cx="3441310" cy="4569997"/>
          </a:xfrm>
          <a:prstGeom prst="rect">
            <a:avLst/>
          </a:prstGeom>
        </p:spPr>
      </p:pic>
      <p:sp>
        <p:nvSpPr>
          <p:cNvPr id="11" name="Text Placeholder 1">
            <a:extLst>
              <a:ext uri="{FF2B5EF4-FFF2-40B4-BE49-F238E27FC236}">
                <a16:creationId xmlns:a16="http://schemas.microsoft.com/office/drawing/2014/main" id="{CF2D4959-497C-4234-AF28-1A6A330C58DF}"/>
              </a:ext>
            </a:extLst>
          </p:cNvPr>
          <p:cNvSpPr txBox="1">
            <a:spLocks/>
          </p:cNvSpPr>
          <p:nvPr/>
        </p:nvSpPr>
        <p:spPr>
          <a:xfrm>
            <a:off x="98759" y="177321"/>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IgE</a:t>
            </a:r>
            <a:r>
              <a:rPr lang="en-US" altLang="ko-KR" sz="2000" b="1" dirty="0">
                <a:solidFill>
                  <a:srgbClr val="32AEB8"/>
                </a:solidFill>
              </a:rPr>
              <a:t>-2</a:t>
            </a:r>
            <a:endParaRPr lang="en-US" altLang="ko-KR" sz="4000" b="1" dirty="0">
              <a:solidFill>
                <a:srgbClr val="32AEB8"/>
              </a:solidFill>
            </a:endParaRPr>
          </a:p>
        </p:txBody>
      </p:sp>
    </p:spTree>
    <p:extLst>
      <p:ext uri="{BB962C8B-B14F-4D97-AF65-F5344CB8AC3E}">
        <p14:creationId xmlns:p14="http://schemas.microsoft.com/office/powerpoint/2010/main" val="40655876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749C8-E802-B995-02C7-B693D0CBAF6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C09EF5F-3F7D-8C43-059A-AE29B486B9D8}"/>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3258B336-36D0-A689-67E2-913BCE22628E}"/>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grpSp>
        <p:nvGrpSpPr>
          <p:cNvPr id="11" name="Group 10">
            <a:extLst>
              <a:ext uri="{FF2B5EF4-FFF2-40B4-BE49-F238E27FC236}">
                <a16:creationId xmlns:a16="http://schemas.microsoft.com/office/drawing/2014/main" id="{B2138F00-13E2-4E6C-A05A-32EB46216BE6}"/>
              </a:ext>
            </a:extLst>
          </p:cNvPr>
          <p:cNvGrpSpPr/>
          <p:nvPr/>
        </p:nvGrpSpPr>
        <p:grpSpPr>
          <a:xfrm>
            <a:off x="1733487" y="1410309"/>
            <a:ext cx="8823783" cy="3568491"/>
            <a:chOff x="1913889" y="1254179"/>
            <a:chExt cx="8224898" cy="3130104"/>
          </a:xfrm>
        </p:grpSpPr>
        <p:pic>
          <p:nvPicPr>
            <p:cNvPr id="4" name="Picture 3">
              <a:extLst>
                <a:ext uri="{FF2B5EF4-FFF2-40B4-BE49-F238E27FC236}">
                  <a16:creationId xmlns:a16="http://schemas.microsoft.com/office/drawing/2014/main" id="{11ED52BB-DE03-D167-99D9-13E7C7CA049A}"/>
                </a:ext>
              </a:extLst>
            </p:cNvPr>
            <p:cNvPicPr>
              <a:picLocks noChangeAspect="1"/>
            </p:cNvPicPr>
            <p:nvPr/>
          </p:nvPicPr>
          <p:blipFill>
            <a:blip r:embed="rId4"/>
            <a:srcRect b="27410"/>
            <a:stretch>
              <a:fillRect/>
            </a:stretch>
          </p:blipFill>
          <p:spPr>
            <a:xfrm>
              <a:off x="1913889" y="1254179"/>
              <a:ext cx="8220135" cy="912672"/>
            </a:xfrm>
            <a:prstGeom prst="rect">
              <a:avLst/>
            </a:prstGeom>
          </p:spPr>
        </p:pic>
        <p:pic>
          <p:nvPicPr>
            <p:cNvPr id="9" name="Picture 8">
              <a:extLst>
                <a:ext uri="{FF2B5EF4-FFF2-40B4-BE49-F238E27FC236}">
                  <a16:creationId xmlns:a16="http://schemas.microsoft.com/office/drawing/2014/main" id="{2BA19EE4-9480-F81B-D3F2-28D4C487CB46}"/>
                </a:ext>
              </a:extLst>
            </p:cNvPr>
            <p:cNvPicPr>
              <a:picLocks noChangeAspect="1"/>
            </p:cNvPicPr>
            <p:nvPr/>
          </p:nvPicPr>
          <p:blipFill>
            <a:blip r:embed="rId5"/>
            <a:stretch>
              <a:fillRect/>
            </a:stretch>
          </p:blipFill>
          <p:spPr>
            <a:xfrm>
              <a:off x="1913889" y="2151269"/>
              <a:ext cx="8215373" cy="371478"/>
            </a:xfrm>
            <a:prstGeom prst="rect">
              <a:avLst/>
            </a:prstGeom>
          </p:spPr>
        </p:pic>
        <p:pic>
          <p:nvPicPr>
            <p:cNvPr id="6" name="Picture 5">
              <a:extLst>
                <a:ext uri="{FF2B5EF4-FFF2-40B4-BE49-F238E27FC236}">
                  <a16:creationId xmlns:a16="http://schemas.microsoft.com/office/drawing/2014/main" id="{BFF7EA97-5F5A-8E4A-8606-D4CE8BA32709}"/>
                </a:ext>
              </a:extLst>
            </p:cNvPr>
            <p:cNvPicPr>
              <a:picLocks noChangeAspect="1"/>
            </p:cNvPicPr>
            <p:nvPr/>
          </p:nvPicPr>
          <p:blipFill>
            <a:blip r:embed="rId6"/>
            <a:stretch>
              <a:fillRect/>
            </a:stretch>
          </p:blipFill>
          <p:spPr>
            <a:xfrm>
              <a:off x="1913889" y="2508362"/>
              <a:ext cx="8224898" cy="1852626"/>
            </a:xfrm>
            <a:prstGeom prst="rect">
              <a:avLst/>
            </a:prstGeom>
          </p:spPr>
        </p:pic>
        <p:sp>
          <p:nvSpPr>
            <p:cNvPr id="12" name="Rectangle: Rounded Corners 11">
              <a:extLst>
                <a:ext uri="{FF2B5EF4-FFF2-40B4-BE49-F238E27FC236}">
                  <a16:creationId xmlns:a16="http://schemas.microsoft.com/office/drawing/2014/main" id="{BE72CAB1-D574-2928-E790-80D871CDAD89}"/>
                </a:ext>
              </a:extLst>
            </p:cNvPr>
            <p:cNvSpPr/>
            <p:nvPr/>
          </p:nvSpPr>
          <p:spPr>
            <a:xfrm>
              <a:off x="4509481" y="4012805"/>
              <a:ext cx="5619781" cy="37147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white"/>
                </a:solidFill>
                <a:effectLst/>
                <a:uLnTx/>
                <a:uFillTx/>
                <a:latin typeface="Arial"/>
                <a:cs typeface="+mn-cs"/>
              </a:endParaRPr>
            </a:p>
          </p:txBody>
        </p:sp>
      </p:grpSp>
      <p:pic>
        <p:nvPicPr>
          <p:cNvPr id="3" name="Picture 2">
            <a:extLst>
              <a:ext uri="{FF2B5EF4-FFF2-40B4-BE49-F238E27FC236}">
                <a16:creationId xmlns:a16="http://schemas.microsoft.com/office/drawing/2014/main" id="{086DA868-DDE4-28EA-7BDA-5CD334989050}"/>
              </a:ext>
            </a:extLst>
          </p:cNvPr>
          <p:cNvPicPr>
            <a:picLocks noChangeAspect="1"/>
          </p:cNvPicPr>
          <p:nvPr/>
        </p:nvPicPr>
        <p:blipFill>
          <a:blip r:embed="rId7"/>
          <a:stretch>
            <a:fillRect/>
          </a:stretch>
        </p:blipFill>
        <p:spPr>
          <a:xfrm>
            <a:off x="2717914" y="5127335"/>
            <a:ext cx="6844709" cy="428499"/>
          </a:xfrm>
          <a:prstGeom prst="rect">
            <a:avLst/>
          </a:prstGeom>
        </p:spPr>
      </p:pic>
      <p:sp>
        <p:nvSpPr>
          <p:cNvPr id="13" name="Text Placeholder 1">
            <a:extLst>
              <a:ext uri="{FF2B5EF4-FFF2-40B4-BE49-F238E27FC236}">
                <a16:creationId xmlns:a16="http://schemas.microsoft.com/office/drawing/2014/main" id="{E37A23FC-D713-4E4F-856B-A9A21E52BC9D}"/>
              </a:ext>
            </a:extLst>
          </p:cNvPr>
          <p:cNvSpPr txBox="1">
            <a:spLocks/>
          </p:cNvSpPr>
          <p:nvPr/>
        </p:nvSpPr>
        <p:spPr>
          <a:xfrm>
            <a:off x="98759" y="177321"/>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a:t>
            </a:r>
            <a:r>
              <a:rPr lang="en-US" altLang="ko-KR" sz="4000" b="1" dirty="0" err="1">
                <a:solidFill>
                  <a:srgbClr val="32AEB8"/>
                </a:solidFill>
              </a:rPr>
              <a:t>FeNO</a:t>
            </a:r>
            <a:endParaRPr lang="en-US" altLang="ko-KR" sz="4000" b="1" dirty="0">
              <a:solidFill>
                <a:srgbClr val="32AEB8"/>
              </a:solidFill>
            </a:endParaRPr>
          </a:p>
        </p:txBody>
      </p:sp>
      <p:sp>
        <p:nvSpPr>
          <p:cNvPr id="14" name="Rectangle 13">
            <a:extLst>
              <a:ext uri="{FF2B5EF4-FFF2-40B4-BE49-F238E27FC236}">
                <a16:creationId xmlns:a16="http://schemas.microsoft.com/office/drawing/2014/main" id="{FA45E86D-7938-42EE-9439-2726345771D8}"/>
              </a:ext>
            </a:extLst>
          </p:cNvPr>
          <p:cNvSpPr/>
          <p:nvPr/>
        </p:nvSpPr>
        <p:spPr>
          <a:xfrm>
            <a:off x="10737672" y="6127018"/>
            <a:ext cx="1082348" cy="369332"/>
          </a:xfrm>
          <a:prstGeom prst="rect">
            <a:avLst/>
          </a:prstGeom>
        </p:spPr>
        <p:txBody>
          <a:bodyPr wrap="none">
            <a:spAutoFit/>
          </a:bodyPr>
          <a:lstStyle/>
          <a:p>
            <a:r>
              <a:rPr lang="en-US" altLang="ko-KR" b="1" dirty="0">
                <a:solidFill>
                  <a:srgbClr val="32AEB8"/>
                </a:solidFill>
              </a:rPr>
              <a:t>(Page 4)</a:t>
            </a:r>
            <a:endParaRPr lang="en-MY" dirty="0"/>
          </a:p>
        </p:txBody>
      </p:sp>
    </p:spTree>
    <p:extLst>
      <p:ext uri="{BB962C8B-B14F-4D97-AF65-F5344CB8AC3E}">
        <p14:creationId xmlns:p14="http://schemas.microsoft.com/office/powerpoint/2010/main" val="18210849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8E6D7-FBF6-3368-1E0E-765A89680A9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CD7403D-394D-3856-ED06-231101EA68D1}"/>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DBB1E7B1-D3B4-195D-3613-6FABC3F3397A}"/>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745EA91E-FCC0-759D-F376-EE9EBB757EDF}"/>
              </a:ext>
            </a:extLst>
          </p:cNvPr>
          <p:cNvSpPr txBox="1"/>
          <p:nvPr/>
        </p:nvSpPr>
        <p:spPr>
          <a:xfrm>
            <a:off x="198593" y="1385072"/>
            <a:ext cx="11621427" cy="4401205"/>
          </a:xfrm>
          <a:prstGeom prst="rect">
            <a:avLst/>
          </a:prstGeom>
          <a:noFill/>
        </p:spPr>
        <p:txBody>
          <a:bodyPr wrap="square">
            <a:spAutoFit/>
          </a:bodyPr>
          <a:lstStyle/>
          <a:p>
            <a:pPr marL="457200" indent="-457200" algn="just">
              <a:buFont typeface="Arial" panose="020B0604020202020204" pitchFamily="34" charset="0"/>
              <a:buChar char="•"/>
            </a:pPr>
            <a:r>
              <a:rPr lang="en-GB" sz="2800" dirty="0" err="1"/>
              <a:t>FeNO</a:t>
            </a:r>
            <a:r>
              <a:rPr lang="en-GB" sz="2800" dirty="0"/>
              <a:t> stands for Fractional exhaled Nitric Oxide</a:t>
            </a:r>
          </a:p>
          <a:p>
            <a:pPr marL="457200" indent="-457200" algn="just">
              <a:buFont typeface="Arial" panose="020B0604020202020204" pitchFamily="34" charset="0"/>
              <a:buChar char="•"/>
            </a:pPr>
            <a:endParaRPr lang="en-GB" sz="2800" dirty="0"/>
          </a:p>
          <a:p>
            <a:pPr marL="457200" indent="-457200" algn="just">
              <a:buFont typeface="Arial" panose="020B0604020202020204" pitchFamily="34" charset="0"/>
              <a:buChar char="•"/>
            </a:pPr>
            <a:r>
              <a:rPr lang="en-GB" sz="2800" dirty="0"/>
              <a:t>It is a </a:t>
            </a:r>
            <a:r>
              <a:rPr lang="en-GB" sz="2800" b="1" dirty="0">
                <a:solidFill>
                  <a:srgbClr val="FF0000"/>
                </a:solidFill>
              </a:rPr>
              <a:t>non-invasive test </a:t>
            </a:r>
            <a:r>
              <a:rPr lang="en-GB" sz="2800" dirty="0"/>
              <a:t>that measures the </a:t>
            </a:r>
            <a:r>
              <a:rPr lang="en-GB" sz="2800" b="1" dirty="0">
                <a:solidFill>
                  <a:srgbClr val="FF0000"/>
                </a:solidFill>
              </a:rPr>
              <a:t>amount of nitric oxide (NO) in your breath.</a:t>
            </a:r>
          </a:p>
          <a:p>
            <a:pPr algn="just"/>
            <a:endParaRPr lang="en-GB" sz="2800" b="1" dirty="0">
              <a:solidFill>
                <a:srgbClr val="FF0000"/>
              </a:solidFill>
            </a:endParaRPr>
          </a:p>
          <a:p>
            <a:pPr marL="457200" indent="-457200" algn="just">
              <a:buFont typeface="Arial" panose="020B0604020202020204" pitchFamily="34" charset="0"/>
              <a:buChar char="•"/>
            </a:pPr>
            <a:r>
              <a:rPr lang="en-GB" sz="2800" dirty="0"/>
              <a:t>Nitric oxide (NO) is a gas naturally produced by the </a:t>
            </a:r>
            <a:r>
              <a:rPr lang="en-GB" sz="2800" b="1" dirty="0">
                <a:solidFill>
                  <a:srgbClr val="FF0000"/>
                </a:solidFill>
              </a:rPr>
              <a:t>lining of the airways.</a:t>
            </a:r>
            <a:r>
              <a:rPr lang="en-GB" sz="2800" dirty="0"/>
              <a:t> In asthma, especially </a:t>
            </a:r>
            <a:r>
              <a:rPr lang="en-GB" sz="2800" b="1" dirty="0">
                <a:solidFill>
                  <a:srgbClr val="FF0000"/>
                </a:solidFill>
              </a:rPr>
              <a:t>eosinophilic or allergic asthma, inflammation causes</a:t>
            </a:r>
            <a:r>
              <a:rPr lang="en-GB" sz="2800" dirty="0"/>
              <a:t> the airway cells to produce </a:t>
            </a:r>
            <a:r>
              <a:rPr lang="en-GB" sz="2800" b="1" dirty="0">
                <a:solidFill>
                  <a:srgbClr val="FF0000"/>
                </a:solidFill>
              </a:rPr>
              <a:t>more nitric oxide. </a:t>
            </a:r>
          </a:p>
          <a:p>
            <a:pPr algn="just"/>
            <a:endParaRPr lang="en-GB" sz="2800" b="1" dirty="0">
              <a:solidFill>
                <a:srgbClr val="FF0000"/>
              </a:solidFill>
            </a:endParaRPr>
          </a:p>
          <a:p>
            <a:pPr marL="457200" indent="-457200" algn="just">
              <a:buFont typeface="Arial" panose="020B0604020202020204" pitchFamily="34" charset="0"/>
              <a:buChar char="•"/>
            </a:pPr>
            <a:r>
              <a:rPr lang="en-GB" sz="2800" dirty="0"/>
              <a:t>So, </a:t>
            </a:r>
            <a:r>
              <a:rPr lang="en-GB" sz="2800" dirty="0" err="1"/>
              <a:t>FeNO</a:t>
            </a:r>
            <a:r>
              <a:rPr lang="en-GB" sz="2800" dirty="0"/>
              <a:t> acts as a </a:t>
            </a:r>
            <a:r>
              <a:rPr lang="en-GB" sz="2800" b="1" dirty="0">
                <a:solidFill>
                  <a:srgbClr val="FF0000"/>
                </a:solidFill>
              </a:rPr>
              <a:t>marker of airway inflammation.</a:t>
            </a:r>
            <a:endParaRPr lang="en-MY" sz="2800" b="1" dirty="0">
              <a:solidFill>
                <a:srgbClr val="FF0000"/>
              </a:solidFill>
            </a:endParaRPr>
          </a:p>
        </p:txBody>
      </p:sp>
      <p:sp>
        <p:nvSpPr>
          <p:cNvPr id="4" name="TextBox 3">
            <a:extLst>
              <a:ext uri="{FF2B5EF4-FFF2-40B4-BE49-F238E27FC236}">
                <a16:creationId xmlns:a16="http://schemas.microsoft.com/office/drawing/2014/main" id="{4DAB87BB-373B-F865-914E-7E805A02FDF5}"/>
              </a:ext>
            </a:extLst>
          </p:cNvPr>
          <p:cNvSpPr txBox="1"/>
          <p:nvPr/>
        </p:nvSpPr>
        <p:spPr>
          <a:xfrm>
            <a:off x="371980" y="6365545"/>
            <a:ext cx="6695409" cy="261610"/>
          </a:xfrm>
          <a:prstGeom prst="rect">
            <a:avLst/>
          </a:prstGeom>
          <a:noFill/>
        </p:spPr>
        <p:txBody>
          <a:bodyPr wrap="square">
            <a:spAutoFit/>
          </a:bodyPr>
          <a:lstStyle/>
          <a:p>
            <a:pPr algn="l"/>
            <a:r>
              <a:rPr lang="en-MY" sz="1100" b="0" i="0" u="none" strike="noStrike" baseline="0" dirty="0"/>
              <a:t>GINA. Global Strategy for Asthma Management </a:t>
            </a:r>
            <a:r>
              <a:rPr lang="en-GB" sz="1100" b="0" i="0" u="none" strike="noStrike" baseline="0" dirty="0"/>
              <a:t>and Prevention (2024 update). 2024</a:t>
            </a:r>
            <a:endParaRPr lang="en-MY" sz="1100" dirty="0"/>
          </a:p>
        </p:txBody>
      </p:sp>
      <p:sp>
        <p:nvSpPr>
          <p:cNvPr id="9" name="Text Placeholder 1">
            <a:extLst>
              <a:ext uri="{FF2B5EF4-FFF2-40B4-BE49-F238E27FC236}">
                <a16:creationId xmlns:a16="http://schemas.microsoft.com/office/drawing/2014/main" id="{4947A6EB-4674-486B-9645-9603AA36E1E8}"/>
              </a:ext>
            </a:extLst>
          </p:cNvPr>
          <p:cNvSpPr txBox="1">
            <a:spLocks/>
          </p:cNvSpPr>
          <p:nvPr/>
        </p:nvSpPr>
        <p:spPr>
          <a:xfrm>
            <a:off x="98759" y="177321"/>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FeNO</a:t>
            </a:r>
            <a:r>
              <a:rPr lang="en-US" altLang="ko-KR" sz="2000" b="1" dirty="0">
                <a:solidFill>
                  <a:srgbClr val="32AEB8"/>
                </a:solidFill>
              </a:rPr>
              <a:t>-2</a:t>
            </a:r>
            <a:endParaRPr lang="en-US" altLang="ko-KR" sz="4000" b="1" dirty="0">
              <a:solidFill>
                <a:srgbClr val="32AEB8"/>
              </a:solidFill>
            </a:endParaRPr>
          </a:p>
        </p:txBody>
      </p:sp>
    </p:spTree>
    <p:extLst>
      <p:ext uri="{BB962C8B-B14F-4D97-AF65-F5344CB8AC3E}">
        <p14:creationId xmlns:p14="http://schemas.microsoft.com/office/powerpoint/2010/main" val="28012328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8C430-7343-CA56-6966-E829AB2312D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FF8936B-32E4-62DC-9A60-E2A3AA78DFEB}"/>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971F9DA9-DB01-439E-6B8D-83B01DDD5753}"/>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sp>
        <p:nvSpPr>
          <p:cNvPr id="5" name="TextBox 4">
            <a:extLst>
              <a:ext uri="{FF2B5EF4-FFF2-40B4-BE49-F238E27FC236}">
                <a16:creationId xmlns:a16="http://schemas.microsoft.com/office/drawing/2014/main" id="{5C66E009-D897-6806-A4DD-2EBD0DA80A9D}"/>
              </a:ext>
            </a:extLst>
          </p:cNvPr>
          <p:cNvSpPr txBox="1"/>
          <p:nvPr/>
        </p:nvSpPr>
        <p:spPr>
          <a:xfrm>
            <a:off x="198593" y="1385072"/>
            <a:ext cx="11621427" cy="4616648"/>
          </a:xfrm>
          <a:prstGeom prst="rect">
            <a:avLst/>
          </a:prstGeom>
          <a:noFill/>
        </p:spPr>
        <p:txBody>
          <a:bodyPr wrap="square">
            <a:spAutoFit/>
          </a:bodyPr>
          <a:lstStyle/>
          <a:p>
            <a:pPr marL="457200" indent="-457200" algn="just">
              <a:buFont typeface="Arial" panose="020B0604020202020204" pitchFamily="34" charset="0"/>
              <a:buChar char="•"/>
            </a:pPr>
            <a:r>
              <a:rPr lang="en-GB" sz="2800" b="1" i="0" u="none" strike="noStrike" baseline="0" dirty="0" err="1">
                <a:solidFill>
                  <a:srgbClr val="FF0000"/>
                </a:solidFill>
              </a:rPr>
              <a:t>FeNO</a:t>
            </a:r>
            <a:r>
              <a:rPr lang="en-GB" sz="2800" b="1" i="0" u="none" strike="noStrike" baseline="0" dirty="0">
                <a:solidFill>
                  <a:srgbClr val="FF0000"/>
                </a:solidFill>
              </a:rPr>
              <a:t> is not a definitive test for diagnosing asthma</a:t>
            </a:r>
            <a:r>
              <a:rPr lang="en-GB" sz="2800" b="0" i="0" u="none" strike="noStrike" baseline="0" dirty="0"/>
              <a:t>. Although it tends to be high in asthma with T2 airway inflammation, it can also be </a:t>
            </a:r>
            <a:r>
              <a:rPr lang="en-GB" sz="2800" b="1" i="0" u="none" strike="noStrike" baseline="0" dirty="0">
                <a:solidFill>
                  <a:srgbClr val="FF0000"/>
                </a:solidFill>
              </a:rPr>
              <a:t>elevated in non-asthmatic conditions </a:t>
            </a:r>
            <a:r>
              <a:rPr lang="en-GB" sz="2800" b="0" i="0" u="none" strike="noStrike" baseline="0" dirty="0"/>
              <a:t>e.g. eosinophilic bronchitis, allergic rhinitis and eczema. </a:t>
            </a:r>
          </a:p>
          <a:p>
            <a:pPr marL="457200" indent="-457200" algn="just">
              <a:buFont typeface="Arial" panose="020B0604020202020204" pitchFamily="34" charset="0"/>
              <a:buChar char="•"/>
            </a:pPr>
            <a:endParaRPr lang="en-GB" dirty="0"/>
          </a:p>
          <a:p>
            <a:pPr marL="457200" indent="-457200" algn="just">
              <a:buFont typeface="Arial" panose="020B0604020202020204" pitchFamily="34" charset="0"/>
              <a:buChar char="•"/>
            </a:pPr>
            <a:r>
              <a:rPr lang="en-GB" sz="2800" b="0" i="0" u="none" strike="noStrike" baseline="0" dirty="0"/>
              <a:t>In patients with suspected asthma, a </a:t>
            </a:r>
            <a:r>
              <a:rPr lang="en-GB" sz="2800" b="1" i="0" u="none" strike="noStrike" baseline="0" dirty="0">
                <a:solidFill>
                  <a:srgbClr val="FF0000"/>
                </a:solidFill>
              </a:rPr>
              <a:t>high </a:t>
            </a:r>
            <a:r>
              <a:rPr lang="en-GB" sz="2800" b="1" i="0" u="none" strike="noStrike" baseline="0" dirty="0" err="1">
                <a:solidFill>
                  <a:srgbClr val="FF0000"/>
                </a:solidFill>
              </a:rPr>
              <a:t>FeNO</a:t>
            </a:r>
            <a:r>
              <a:rPr lang="en-GB" sz="2800" b="1" i="0" u="none" strike="noStrike" baseline="0" dirty="0">
                <a:solidFill>
                  <a:srgbClr val="FF0000"/>
                </a:solidFill>
              </a:rPr>
              <a:t> level of &gt;50 ppb </a:t>
            </a:r>
            <a:r>
              <a:rPr lang="en-GB" sz="2800" b="0" i="0" u="none" strike="noStrike" baseline="0" dirty="0"/>
              <a:t>predicts </a:t>
            </a:r>
            <a:r>
              <a:rPr lang="en-GB" sz="2800" b="1" i="0" u="none" strike="noStrike" baseline="0" dirty="0">
                <a:solidFill>
                  <a:srgbClr val="FF0000"/>
                </a:solidFill>
              </a:rPr>
              <a:t>better response to ICS therapy </a:t>
            </a:r>
            <a:r>
              <a:rPr lang="en-GB" sz="2800" b="0" i="0" u="none" strike="noStrike" baseline="0" dirty="0"/>
              <a:t>than low level.</a:t>
            </a:r>
          </a:p>
          <a:p>
            <a:pPr marL="457200" indent="-457200" algn="just">
              <a:buFont typeface="Arial" panose="020B0604020202020204" pitchFamily="34" charset="0"/>
              <a:buChar char="•"/>
            </a:pPr>
            <a:endParaRPr lang="en-GB" dirty="0"/>
          </a:p>
          <a:p>
            <a:pPr marL="457200" indent="-457200" algn="just">
              <a:buFont typeface="Arial" panose="020B0604020202020204" pitchFamily="34" charset="0"/>
              <a:buChar char="•"/>
            </a:pPr>
            <a:r>
              <a:rPr lang="en-GB" sz="2800" b="0" i="0" u="none" strike="noStrike" baseline="0" dirty="0"/>
              <a:t>However, </a:t>
            </a:r>
            <a:r>
              <a:rPr lang="en-GB" sz="2800" b="1" i="0" u="none" strike="noStrike" baseline="0" dirty="0">
                <a:solidFill>
                  <a:srgbClr val="FF0000"/>
                </a:solidFill>
              </a:rPr>
              <a:t>a low </a:t>
            </a:r>
            <a:r>
              <a:rPr lang="en-GB" sz="2800" b="1" i="0" u="none" strike="noStrike" baseline="0" dirty="0" err="1">
                <a:solidFill>
                  <a:srgbClr val="FF0000"/>
                </a:solidFill>
              </a:rPr>
              <a:t>FeNO</a:t>
            </a:r>
            <a:r>
              <a:rPr lang="en-GB" sz="2800" b="1" i="0" u="none" strike="noStrike" baseline="0" dirty="0">
                <a:solidFill>
                  <a:srgbClr val="FF0000"/>
                </a:solidFill>
              </a:rPr>
              <a:t> level </a:t>
            </a:r>
            <a:r>
              <a:rPr lang="en-GB" sz="2800" b="0" i="0" u="none" strike="noStrike" baseline="0" dirty="0"/>
              <a:t>should </a:t>
            </a:r>
            <a:r>
              <a:rPr lang="en-GB" sz="2800" b="1" i="0" u="none" strike="noStrike" baseline="0" dirty="0">
                <a:solidFill>
                  <a:srgbClr val="FF0000"/>
                </a:solidFill>
              </a:rPr>
              <a:t>not be used </a:t>
            </a:r>
            <a:r>
              <a:rPr lang="en-GB" sz="2800" b="0" i="0" u="none" strike="noStrike" baseline="0" dirty="0"/>
              <a:t>as a reason to </a:t>
            </a:r>
            <a:r>
              <a:rPr lang="en-GB" sz="2800" b="1" i="0" u="none" strike="noStrike" baseline="0" dirty="0">
                <a:solidFill>
                  <a:srgbClr val="FF0000"/>
                </a:solidFill>
              </a:rPr>
              <a:t>withhold ICS treatment </a:t>
            </a:r>
            <a:r>
              <a:rPr lang="en-GB" sz="2800" b="0" i="0" u="none" strike="noStrike" baseline="0" dirty="0"/>
              <a:t>as in non-T2 inflammation asthma, </a:t>
            </a:r>
            <a:r>
              <a:rPr lang="en-GB" sz="2800" b="0" i="0" u="none" strike="noStrike" baseline="0" dirty="0" err="1"/>
              <a:t>FeNO</a:t>
            </a:r>
            <a:r>
              <a:rPr lang="en-GB" sz="2800" b="0" i="0" u="none" strike="noStrike" baseline="0" dirty="0"/>
              <a:t> levels are not typically elevated.</a:t>
            </a:r>
            <a:endParaRPr lang="en-MY" sz="2800" dirty="0"/>
          </a:p>
        </p:txBody>
      </p:sp>
      <p:sp>
        <p:nvSpPr>
          <p:cNvPr id="4" name="TextBox 3">
            <a:extLst>
              <a:ext uri="{FF2B5EF4-FFF2-40B4-BE49-F238E27FC236}">
                <a16:creationId xmlns:a16="http://schemas.microsoft.com/office/drawing/2014/main" id="{FA6C8FBF-7E43-A6AA-12A1-7CE25BDD1F2D}"/>
              </a:ext>
            </a:extLst>
          </p:cNvPr>
          <p:cNvSpPr txBox="1"/>
          <p:nvPr/>
        </p:nvSpPr>
        <p:spPr>
          <a:xfrm>
            <a:off x="371980" y="6365545"/>
            <a:ext cx="6695409" cy="261610"/>
          </a:xfrm>
          <a:prstGeom prst="rect">
            <a:avLst/>
          </a:prstGeom>
          <a:noFill/>
        </p:spPr>
        <p:txBody>
          <a:bodyPr wrap="square">
            <a:spAutoFit/>
          </a:bodyPr>
          <a:lstStyle/>
          <a:p>
            <a:pPr algn="l"/>
            <a:r>
              <a:rPr lang="en-MY" sz="1100" b="0" i="0" u="none" strike="noStrike" baseline="0" dirty="0"/>
              <a:t>GINA. Global Strategy for Asthma Management </a:t>
            </a:r>
            <a:r>
              <a:rPr lang="en-GB" sz="1100" b="0" i="0" u="none" strike="noStrike" baseline="0" dirty="0"/>
              <a:t>and Prevention (2024 update). 2024</a:t>
            </a:r>
            <a:endParaRPr lang="en-MY" sz="1100" dirty="0"/>
          </a:p>
        </p:txBody>
      </p:sp>
      <p:sp>
        <p:nvSpPr>
          <p:cNvPr id="9" name="Text Placeholder 1">
            <a:extLst>
              <a:ext uri="{FF2B5EF4-FFF2-40B4-BE49-F238E27FC236}">
                <a16:creationId xmlns:a16="http://schemas.microsoft.com/office/drawing/2014/main" id="{0F8F843F-B003-F37B-B5AC-6781D521AA55}"/>
              </a:ext>
            </a:extLst>
          </p:cNvPr>
          <p:cNvSpPr txBox="1">
            <a:spLocks/>
          </p:cNvSpPr>
          <p:nvPr/>
        </p:nvSpPr>
        <p:spPr>
          <a:xfrm>
            <a:off x="98759" y="177321"/>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Investigations For Asthma – FeNO</a:t>
            </a:r>
            <a:r>
              <a:rPr lang="en-US" altLang="ko-KR" sz="2000" b="1" dirty="0">
                <a:solidFill>
                  <a:srgbClr val="32AEB8"/>
                </a:solidFill>
              </a:rPr>
              <a:t>-2</a:t>
            </a:r>
            <a:endParaRPr lang="en-US" altLang="ko-KR" sz="4000" b="1" dirty="0">
              <a:solidFill>
                <a:srgbClr val="32AEB8"/>
              </a:solidFill>
            </a:endParaRPr>
          </a:p>
        </p:txBody>
      </p:sp>
      <p:sp>
        <p:nvSpPr>
          <p:cNvPr id="10" name="Rectangle 9">
            <a:extLst>
              <a:ext uri="{FF2B5EF4-FFF2-40B4-BE49-F238E27FC236}">
                <a16:creationId xmlns:a16="http://schemas.microsoft.com/office/drawing/2014/main" id="{0D601DDE-F6C3-6C26-AC0C-FDC1D38764F8}"/>
              </a:ext>
            </a:extLst>
          </p:cNvPr>
          <p:cNvSpPr/>
          <p:nvPr/>
        </p:nvSpPr>
        <p:spPr>
          <a:xfrm>
            <a:off x="10737672" y="6127018"/>
            <a:ext cx="1082348" cy="369332"/>
          </a:xfrm>
          <a:prstGeom prst="rect">
            <a:avLst/>
          </a:prstGeom>
        </p:spPr>
        <p:txBody>
          <a:bodyPr wrap="none">
            <a:spAutoFit/>
          </a:bodyPr>
          <a:lstStyle/>
          <a:p>
            <a:r>
              <a:rPr lang="en-US" altLang="ko-KR" b="1" dirty="0">
                <a:solidFill>
                  <a:srgbClr val="32AEB8"/>
                </a:solidFill>
              </a:rPr>
              <a:t>(Page 5)</a:t>
            </a:r>
            <a:endParaRPr lang="en-MY" dirty="0"/>
          </a:p>
        </p:txBody>
      </p:sp>
    </p:spTree>
    <p:extLst>
      <p:ext uri="{BB962C8B-B14F-4D97-AF65-F5344CB8AC3E}">
        <p14:creationId xmlns:p14="http://schemas.microsoft.com/office/powerpoint/2010/main" val="20032762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99F12-A686-32FB-B955-F8C6305BC4E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D8C7EA1-ADFD-3363-C359-0F535B3CA726}"/>
              </a:ext>
            </a:extLst>
          </p:cNvPr>
          <p:cNvSpPr>
            <a:spLocks noGrp="1"/>
          </p:cNvSpPr>
          <p:nvPr>
            <p:ph type="body" sz="quarter" idx="10"/>
          </p:nvPr>
        </p:nvSpPr>
        <p:spPr>
          <a:xfrm>
            <a:off x="49379" y="0"/>
            <a:ext cx="12093241" cy="995502"/>
          </a:xfrm>
        </p:spPr>
        <p:txBody>
          <a:bodyPr/>
          <a:lstStyle/>
          <a:p>
            <a:r>
              <a:rPr lang="en-US" altLang="ko-KR" sz="4000" b="1" dirty="0">
                <a:solidFill>
                  <a:srgbClr val="32AEB8"/>
                </a:solidFill>
              </a:rPr>
              <a:t>Investigations for Asthma– </a:t>
            </a:r>
            <a:r>
              <a:rPr lang="en-US" altLang="ko-KR" sz="4000" b="1" dirty="0" err="1">
                <a:solidFill>
                  <a:srgbClr val="32AEB8"/>
                </a:solidFill>
              </a:rPr>
              <a:t>FeNO</a:t>
            </a:r>
            <a:endParaRPr lang="en-US" altLang="ko-KR" sz="2800" b="1" dirty="0">
              <a:solidFill>
                <a:srgbClr val="32AEB8"/>
              </a:solidFill>
            </a:endParaRPr>
          </a:p>
        </p:txBody>
      </p:sp>
      <p:pic>
        <p:nvPicPr>
          <p:cNvPr id="7" name="Picture 6">
            <a:extLst>
              <a:ext uri="{FF2B5EF4-FFF2-40B4-BE49-F238E27FC236}">
                <a16:creationId xmlns:a16="http://schemas.microsoft.com/office/drawing/2014/main" id="{A9BEBF1E-F907-7653-DE30-16B848DDBBDA}"/>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81E10632-0CA1-C92C-985C-0CCF62CAD47A}"/>
              </a:ext>
            </a:extLst>
          </p:cNvPr>
          <p:cNvSpPr txBox="1"/>
          <p:nvPr/>
        </p:nvSpPr>
        <p:spPr>
          <a:xfrm>
            <a:off x="9593451" y="138368"/>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pic>
        <p:nvPicPr>
          <p:cNvPr id="6" name="Picture 5">
            <a:extLst>
              <a:ext uri="{FF2B5EF4-FFF2-40B4-BE49-F238E27FC236}">
                <a16:creationId xmlns:a16="http://schemas.microsoft.com/office/drawing/2014/main" id="{3C5B4F6E-A16A-5BE0-E52E-E3731551A581}"/>
              </a:ext>
            </a:extLst>
          </p:cNvPr>
          <p:cNvPicPr>
            <a:picLocks noChangeAspect="1"/>
          </p:cNvPicPr>
          <p:nvPr/>
        </p:nvPicPr>
        <p:blipFill>
          <a:blip r:embed="rId4"/>
          <a:stretch>
            <a:fillRect/>
          </a:stretch>
        </p:blipFill>
        <p:spPr>
          <a:xfrm>
            <a:off x="10581" y="784699"/>
            <a:ext cx="4056903" cy="5830814"/>
          </a:xfrm>
          <a:prstGeom prst="rect">
            <a:avLst/>
          </a:prstGeom>
        </p:spPr>
      </p:pic>
      <p:pic>
        <p:nvPicPr>
          <p:cNvPr id="9" name="Picture 8">
            <a:extLst>
              <a:ext uri="{FF2B5EF4-FFF2-40B4-BE49-F238E27FC236}">
                <a16:creationId xmlns:a16="http://schemas.microsoft.com/office/drawing/2014/main" id="{F7D29A04-FA7C-9B1D-ADF9-29D5236C46D5}"/>
              </a:ext>
            </a:extLst>
          </p:cNvPr>
          <p:cNvPicPr>
            <a:picLocks noChangeAspect="1"/>
          </p:cNvPicPr>
          <p:nvPr/>
        </p:nvPicPr>
        <p:blipFill>
          <a:blip r:embed="rId5"/>
          <a:stretch>
            <a:fillRect/>
          </a:stretch>
        </p:blipFill>
        <p:spPr>
          <a:xfrm>
            <a:off x="4067484" y="1289085"/>
            <a:ext cx="8032777" cy="4163656"/>
          </a:xfrm>
          <a:prstGeom prst="rect">
            <a:avLst/>
          </a:prstGeom>
        </p:spPr>
      </p:pic>
      <p:sp>
        <p:nvSpPr>
          <p:cNvPr id="10" name="Rectangle: Rounded Corners 9">
            <a:extLst>
              <a:ext uri="{FF2B5EF4-FFF2-40B4-BE49-F238E27FC236}">
                <a16:creationId xmlns:a16="http://schemas.microsoft.com/office/drawing/2014/main" id="{6BB1526D-3A85-9750-BE4C-475C8E34C9D7}"/>
              </a:ext>
            </a:extLst>
          </p:cNvPr>
          <p:cNvSpPr/>
          <p:nvPr/>
        </p:nvSpPr>
        <p:spPr>
          <a:xfrm>
            <a:off x="4308339" y="1570748"/>
            <a:ext cx="7834281" cy="62269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40175293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D1835-34A9-99AC-1542-2CF0D5EF960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C29E40A-2DF5-E2F0-9DE4-4347ABA30AFF}"/>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sp>
        <p:nvSpPr>
          <p:cNvPr id="8" name="TextBox 7">
            <a:extLst>
              <a:ext uri="{FF2B5EF4-FFF2-40B4-BE49-F238E27FC236}">
                <a16:creationId xmlns:a16="http://schemas.microsoft.com/office/drawing/2014/main" id="{0872857E-F113-7554-B953-114630B1B04B}"/>
              </a:ext>
            </a:extLst>
          </p:cNvPr>
          <p:cNvSpPr txBox="1"/>
          <p:nvPr/>
        </p:nvSpPr>
        <p:spPr>
          <a:xfrm>
            <a:off x="9593451" y="138368"/>
            <a:ext cx="2598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32AEB8"/>
                </a:solidFill>
                <a:effectLst/>
                <a:uLnTx/>
                <a:uFillTx/>
                <a:latin typeface="Arial"/>
                <a:cs typeface="+mn-cs"/>
              </a:rPr>
              <a:t>Training of Core Trainers on CPG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Management of Asthma in Adults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MY" sz="1200" b="1" i="0" u="none" strike="noStrike" kern="1200" cap="none" spc="0" normalizeH="0" baseline="0" noProof="0" dirty="0">
                <a:ln>
                  <a:noFill/>
                </a:ln>
                <a:solidFill>
                  <a:srgbClr val="F2A40D"/>
                </a:solidFill>
                <a:effectLst/>
                <a:uLnTx/>
                <a:uFillTx/>
                <a:latin typeface="Arial"/>
                <a:cs typeface="+mn-cs"/>
              </a:rPr>
              <a:t>(Second Edition)</a:t>
            </a:r>
          </a:p>
        </p:txBody>
      </p:sp>
      <p:pic>
        <p:nvPicPr>
          <p:cNvPr id="5" name="Picture 4">
            <a:extLst>
              <a:ext uri="{FF2B5EF4-FFF2-40B4-BE49-F238E27FC236}">
                <a16:creationId xmlns:a16="http://schemas.microsoft.com/office/drawing/2014/main" id="{2FE4D576-638A-79F1-8481-35EA6C6E7BAE}"/>
              </a:ext>
            </a:extLst>
          </p:cNvPr>
          <p:cNvPicPr>
            <a:picLocks noChangeAspect="1"/>
          </p:cNvPicPr>
          <p:nvPr/>
        </p:nvPicPr>
        <p:blipFill>
          <a:blip r:embed="rId4"/>
          <a:stretch>
            <a:fillRect/>
          </a:stretch>
        </p:blipFill>
        <p:spPr>
          <a:xfrm>
            <a:off x="0" y="1960823"/>
            <a:ext cx="3496287" cy="2026661"/>
          </a:xfrm>
          <a:prstGeom prst="rect">
            <a:avLst/>
          </a:prstGeom>
        </p:spPr>
      </p:pic>
      <p:pic>
        <p:nvPicPr>
          <p:cNvPr id="10" name="Picture 9">
            <a:extLst>
              <a:ext uri="{FF2B5EF4-FFF2-40B4-BE49-F238E27FC236}">
                <a16:creationId xmlns:a16="http://schemas.microsoft.com/office/drawing/2014/main" id="{8998A855-981F-6076-8067-CC960A7EF02F}"/>
              </a:ext>
            </a:extLst>
          </p:cNvPr>
          <p:cNvPicPr>
            <a:picLocks noChangeAspect="1"/>
          </p:cNvPicPr>
          <p:nvPr/>
        </p:nvPicPr>
        <p:blipFill>
          <a:blip r:embed="rId5"/>
          <a:stretch>
            <a:fillRect/>
          </a:stretch>
        </p:blipFill>
        <p:spPr>
          <a:xfrm>
            <a:off x="0" y="4280572"/>
            <a:ext cx="3498338" cy="2327985"/>
          </a:xfrm>
          <a:prstGeom prst="rect">
            <a:avLst/>
          </a:prstGeom>
        </p:spPr>
      </p:pic>
      <p:pic>
        <p:nvPicPr>
          <p:cNvPr id="11" name="Picture 10">
            <a:extLst>
              <a:ext uri="{FF2B5EF4-FFF2-40B4-BE49-F238E27FC236}">
                <a16:creationId xmlns:a16="http://schemas.microsoft.com/office/drawing/2014/main" id="{D0684322-9429-F586-7A7C-BF6CC1C789CD}"/>
              </a:ext>
            </a:extLst>
          </p:cNvPr>
          <p:cNvPicPr>
            <a:picLocks noChangeAspect="1"/>
          </p:cNvPicPr>
          <p:nvPr/>
        </p:nvPicPr>
        <p:blipFill>
          <a:blip r:embed="rId6"/>
          <a:srcRect t="9939" b="16283"/>
          <a:stretch>
            <a:fillRect/>
          </a:stretch>
        </p:blipFill>
        <p:spPr>
          <a:xfrm>
            <a:off x="3189057" y="1548825"/>
            <a:ext cx="4847961" cy="5059732"/>
          </a:xfrm>
          <a:prstGeom prst="rect">
            <a:avLst/>
          </a:prstGeom>
        </p:spPr>
      </p:pic>
      <p:pic>
        <p:nvPicPr>
          <p:cNvPr id="14" name="Picture 13">
            <a:extLst>
              <a:ext uri="{FF2B5EF4-FFF2-40B4-BE49-F238E27FC236}">
                <a16:creationId xmlns:a16="http://schemas.microsoft.com/office/drawing/2014/main" id="{28498747-448D-77E8-CD09-381697F0E397}"/>
              </a:ext>
            </a:extLst>
          </p:cNvPr>
          <p:cNvPicPr>
            <a:picLocks noChangeAspect="1"/>
          </p:cNvPicPr>
          <p:nvPr/>
        </p:nvPicPr>
        <p:blipFill>
          <a:blip r:embed="rId7"/>
          <a:srcRect t="1029" b="1546"/>
          <a:stretch>
            <a:fillRect/>
          </a:stretch>
        </p:blipFill>
        <p:spPr>
          <a:xfrm>
            <a:off x="8039069" y="892154"/>
            <a:ext cx="4152930" cy="5716403"/>
          </a:xfrm>
          <a:prstGeom prst="rect">
            <a:avLst/>
          </a:prstGeom>
        </p:spPr>
      </p:pic>
      <p:sp>
        <p:nvSpPr>
          <p:cNvPr id="15" name="Rectangle 14">
            <a:extLst>
              <a:ext uri="{FF2B5EF4-FFF2-40B4-BE49-F238E27FC236}">
                <a16:creationId xmlns:a16="http://schemas.microsoft.com/office/drawing/2014/main" id="{B5A1948E-E8E9-79BF-3290-51512FE9F345}"/>
              </a:ext>
            </a:extLst>
          </p:cNvPr>
          <p:cNvSpPr/>
          <p:nvPr/>
        </p:nvSpPr>
        <p:spPr>
          <a:xfrm>
            <a:off x="370248" y="1368795"/>
            <a:ext cx="2586125" cy="592028"/>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dirty="0"/>
              <a:t>Machine price: </a:t>
            </a:r>
          </a:p>
          <a:p>
            <a:pPr algn="ctr"/>
            <a:r>
              <a:rPr lang="en-GB" dirty="0"/>
              <a:t>MYR 5K-15K</a:t>
            </a:r>
            <a:endParaRPr lang="en-MY" dirty="0"/>
          </a:p>
        </p:txBody>
      </p:sp>
      <p:sp>
        <p:nvSpPr>
          <p:cNvPr id="12" name="Text Placeholder 1">
            <a:extLst>
              <a:ext uri="{FF2B5EF4-FFF2-40B4-BE49-F238E27FC236}">
                <a16:creationId xmlns:a16="http://schemas.microsoft.com/office/drawing/2014/main" id="{80713480-BB0D-413C-8744-8A6925877FB6}"/>
              </a:ext>
            </a:extLst>
          </p:cNvPr>
          <p:cNvSpPr txBox="1">
            <a:spLocks/>
          </p:cNvSpPr>
          <p:nvPr/>
        </p:nvSpPr>
        <p:spPr>
          <a:xfrm>
            <a:off x="49379" y="0"/>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US" altLang="ko-KR" sz="4000" b="1">
                <a:solidFill>
                  <a:srgbClr val="32AEB8"/>
                </a:solidFill>
              </a:rPr>
              <a:t>Investigations for Asthma– FeNO</a:t>
            </a:r>
            <a:endParaRPr lang="en-US" altLang="ko-KR" sz="2800" b="1" dirty="0">
              <a:solidFill>
                <a:srgbClr val="32AEB8"/>
              </a:solidFill>
            </a:endParaRPr>
          </a:p>
        </p:txBody>
      </p:sp>
    </p:spTree>
    <p:extLst>
      <p:ext uri="{BB962C8B-B14F-4D97-AF65-F5344CB8AC3E}">
        <p14:creationId xmlns:p14="http://schemas.microsoft.com/office/powerpoint/2010/main" val="29168955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2AA38-06F2-0B0F-A6B1-BD74D1FC8E38}"/>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D8429F29-FEFD-2C9C-A32F-D93BA4E7F68E}"/>
              </a:ext>
            </a:extLst>
          </p:cNvPr>
          <p:cNvSpPr/>
          <p:nvPr/>
        </p:nvSpPr>
        <p:spPr>
          <a:xfrm>
            <a:off x="551679" y="0"/>
            <a:ext cx="286904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latinLnBrk="1"/>
            <a:endParaRPr lang="ko-KR" altLang="en-US" sz="2400">
              <a:solidFill>
                <a:prstClr val="white"/>
              </a:solidFill>
              <a:latin typeface="Arial"/>
            </a:endParaRPr>
          </a:p>
        </p:txBody>
      </p:sp>
      <p:sp>
        <p:nvSpPr>
          <p:cNvPr id="20" name="Text Placeholder 1">
            <a:extLst>
              <a:ext uri="{FF2B5EF4-FFF2-40B4-BE49-F238E27FC236}">
                <a16:creationId xmlns:a16="http://schemas.microsoft.com/office/drawing/2014/main" id="{A1756CA2-FAAA-E8D5-F43E-F627A9CE7736}"/>
              </a:ext>
            </a:extLst>
          </p:cNvPr>
          <p:cNvSpPr txBox="1">
            <a:spLocks/>
          </p:cNvSpPr>
          <p:nvPr/>
        </p:nvSpPr>
        <p:spPr>
          <a:xfrm>
            <a:off x="477759" y="2022764"/>
            <a:ext cx="3066047" cy="192054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pPr>
            <a:r>
              <a:rPr lang="en-US" altLang="ko-KR" b="1" dirty="0">
                <a:solidFill>
                  <a:prstClr val="white"/>
                </a:solidFill>
                <a:cs typeface="Arial" pitchFamily="34" charset="0"/>
              </a:rPr>
              <a:t>Table 3: Investigations For Asthma </a:t>
            </a:r>
          </a:p>
        </p:txBody>
      </p:sp>
      <p:grpSp>
        <p:nvGrpSpPr>
          <p:cNvPr id="9" name="Group 8">
            <a:extLst>
              <a:ext uri="{FF2B5EF4-FFF2-40B4-BE49-F238E27FC236}">
                <a16:creationId xmlns:a16="http://schemas.microsoft.com/office/drawing/2014/main" id="{510BF56F-3F74-6788-1E88-B2A62B0F8C0A}"/>
              </a:ext>
            </a:extLst>
          </p:cNvPr>
          <p:cNvGrpSpPr/>
          <p:nvPr/>
        </p:nvGrpSpPr>
        <p:grpSpPr>
          <a:xfrm>
            <a:off x="8839200" y="114068"/>
            <a:ext cx="3352799" cy="694930"/>
            <a:chOff x="8730712" y="176901"/>
            <a:chExt cx="3352799" cy="694930"/>
          </a:xfrm>
        </p:grpSpPr>
        <p:pic>
          <p:nvPicPr>
            <p:cNvPr id="10" name="Picture 9">
              <a:extLst>
                <a:ext uri="{FF2B5EF4-FFF2-40B4-BE49-F238E27FC236}">
                  <a16:creationId xmlns:a16="http://schemas.microsoft.com/office/drawing/2014/main" id="{63432D2F-6295-05A4-3C49-3B5A2A91DE6E}"/>
                </a:ext>
              </a:extLst>
            </p:cNvPr>
            <p:cNvPicPr>
              <a:picLocks noChangeAspect="1"/>
            </p:cNvPicPr>
            <p:nvPr/>
          </p:nvPicPr>
          <p:blipFill rotWithShape="1">
            <a:blip r:embed="rId3"/>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84AA69ED-70AB-88C4-6D40-5610976EE25F}"/>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pic>
        <p:nvPicPr>
          <p:cNvPr id="3" name="Picture 2">
            <a:extLst>
              <a:ext uri="{FF2B5EF4-FFF2-40B4-BE49-F238E27FC236}">
                <a16:creationId xmlns:a16="http://schemas.microsoft.com/office/drawing/2014/main" id="{43073BB7-148E-4A49-EE3F-F2DB5D9E55B6}"/>
              </a:ext>
            </a:extLst>
          </p:cNvPr>
          <p:cNvPicPr>
            <a:picLocks noChangeAspect="1"/>
          </p:cNvPicPr>
          <p:nvPr/>
        </p:nvPicPr>
        <p:blipFill>
          <a:blip r:embed="rId4"/>
          <a:stretch>
            <a:fillRect/>
          </a:stretch>
        </p:blipFill>
        <p:spPr>
          <a:xfrm>
            <a:off x="3741748" y="3351"/>
            <a:ext cx="4745904" cy="6862112"/>
          </a:xfrm>
          <a:prstGeom prst="rect">
            <a:avLst/>
          </a:prstGeom>
        </p:spPr>
      </p:pic>
      <p:sp>
        <p:nvSpPr>
          <p:cNvPr id="2" name="Rectangle 1">
            <a:extLst>
              <a:ext uri="{FF2B5EF4-FFF2-40B4-BE49-F238E27FC236}">
                <a16:creationId xmlns:a16="http://schemas.microsoft.com/office/drawing/2014/main" id="{04F65410-2339-74F0-E5D6-77274C44AC49}"/>
              </a:ext>
            </a:extLst>
          </p:cNvPr>
          <p:cNvSpPr/>
          <p:nvPr/>
        </p:nvSpPr>
        <p:spPr>
          <a:xfrm>
            <a:off x="8977070" y="2599113"/>
            <a:ext cx="2953789" cy="1152698"/>
          </a:xfrm>
          <a:prstGeom prst="rect">
            <a:avLst/>
          </a:prstGeom>
          <a:solidFill>
            <a:srgbClr val="32A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latin typeface="ArialMT"/>
              </a:rPr>
              <a:t>RECAP</a:t>
            </a:r>
            <a:endParaRPr lang="en-MY" sz="2800" b="1" dirty="0">
              <a:latin typeface="ArialMT"/>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3198118-0B82-F45C-69DF-12D2C83D49DD}"/>
                  </a:ext>
                </a:extLst>
              </p:cNvPr>
              <p:cNvSpPr txBox="1"/>
              <p:nvPr/>
            </p:nvSpPr>
            <p:spPr>
              <a:xfrm>
                <a:off x="7888978" y="1019190"/>
                <a:ext cx="828459" cy="66146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MY" sz="4000" b="1" i="0" smtClean="0">
                          <a:solidFill>
                            <a:srgbClr val="FF0000"/>
                          </a:solidFill>
                          <a:latin typeface="Cambria Math" panose="02040503050406030204" pitchFamily="18" charset="0"/>
                        </a:rPr>
                        <m:t>√</m:t>
                      </m:r>
                    </m:oMath>
                  </m:oMathPara>
                </a14:m>
                <a:endParaRPr lang="en-MY" sz="4000" b="1" dirty="0">
                  <a:solidFill>
                    <a:srgbClr val="FF0000"/>
                  </a:solidFill>
                  <a:latin typeface="ArialMT"/>
                </a:endParaRPr>
              </a:p>
            </p:txBody>
          </p:sp>
        </mc:Choice>
        <mc:Fallback xmlns="">
          <p:sp>
            <p:nvSpPr>
              <p:cNvPr id="4" name="TextBox 3">
                <a:extLst>
                  <a:ext uri="{FF2B5EF4-FFF2-40B4-BE49-F238E27FC236}">
                    <a16:creationId xmlns:a16="http://schemas.microsoft.com/office/drawing/2014/main" id="{83198118-0B82-F45C-69DF-12D2C83D49DD}"/>
                  </a:ext>
                </a:extLst>
              </p:cNvPr>
              <p:cNvSpPr txBox="1">
                <a:spLocks noRot="1" noChangeAspect="1" noMove="1" noResize="1" noEditPoints="1" noAdjustHandles="1" noChangeArrowheads="1" noChangeShapeType="1" noTextEdit="1"/>
              </p:cNvSpPr>
              <p:nvPr/>
            </p:nvSpPr>
            <p:spPr>
              <a:xfrm>
                <a:off x="7888978" y="1019190"/>
                <a:ext cx="828459" cy="661463"/>
              </a:xfrm>
              <a:prstGeom prst="rect">
                <a:avLst/>
              </a:prstGeom>
              <a:blipFill>
                <a:blip r:embed="rId5"/>
                <a:stretch>
                  <a:fillRect/>
                </a:stretch>
              </a:blipFill>
            </p:spPr>
            <p:txBody>
              <a:bodyPr/>
              <a:lstStyle/>
              <a:p>
                <a:r>
                  <a:rPr lang="en-MY">
                    <a:noFill/>
                  </a:rPr>
                  <a:t> </a:t>
                </a:r>
              </a:p>
            </p:txBody>
          </p:sp>
        </mc:Fallback>
      </mc:AlternateContent>
      <p:pic>
        <p:nvPicPr>
          <p:cNvPr id="5" name="Picture 4">
            <a:extLst>
              <a:ext uri="{FF2B5EF4-FFF2-40B4-BE49-F238E27FC236}">
                <a16:creationId xmlns:a16="http://schemas.microsoft.com/office/drawing/2014/main" id="{C11B3AD9-F57F-9060-CAB0-50A03855C7BD}"/>
              </a:ext>
            </a:extLst>
          </p:cNvPr>
          <p:cNvPicPr>
            <a:picLocks noChangeAspect="1"/>
          </p:cNvPicPr>
          <p:nvPr/>
        </p:nvPicPr>
        <p:blipFill>
          <a:blip r:embed="rId6"/>
          <a:stretch>
            <a:fillRect/>
          </a:stretch>
        </p:blipFill>
        <p:spPr>
          <a:xfrm>
            <a:off x="7975413" y="2102246"/>
            <a:ext cx="829128" cy="993734"/>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B45A474-4E23-ABC9-F87D-2DFAD9C8C28C}"/>
                  </a:ext>
                </a:extLst>
              </p:cNvPr>
              <p:cNvSpPr txBox="1"/>
              <p:nvPr/>
            </p:nvSpPr>
            <p:spPr>
              <a:xfrm>
                <a:off x="7975413" y="5342712"/>
                <a:ext cx="828459" cy="4960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MY" sz="3000" b="1" i="0" smtClean="0">
                          <a:solidFill>
                            <a:srgbClr val="FF0000"/>
                          </a:solidFill>
                          <a:latin typeface="Cambria Math" panose="02040503050406030204" pitchFamily="18" charset="0"/>
                        </a:rPr>
                        <m:t>√</m:t>
                      </m:r>
                    </m:oMath>
                  </m:oMathPara>
                </a14:m>
                <a:endParaRPr lang="en-MY" sz="3000" b="1" dirty="0">
                  <a:solidFill>
                    <a:srgbClr val="FF0000"/>
                  </a:solidFill>
                  <a:latin typeface="ArialMT"/>
                </a:endParaRPr>
              </a:p>
            </p:txBody>
          </p:sp>
        </mc:Choice>
        <mc:Fallback xmlns="">
          <p:sp>
            <p:nvSpPr>
              <p:cNvPr id="6" name="TextBox 5">
                <a:extLst>
                  <a:ext uri="{FF2B5EF4-FFF2-40B4-BE49-F238E27FC236}">
                    <a16:creationId xmlns:a16="http://schemas.microsoft.com/office/drawing/2014/main" id="{6B45A474-4E23-ABC9-F87D-2DFAD9C8C28C}"/>
                  </a:ext>
                </a:extLst>
              </p:cNvPr>
              <p:cNvSpPr txBox="1">
                <a:spLocks noRot="1" noChangeAspect="1" noMove="1" noResize="1" noEditPoints="1" noAdjustHandles="1" noChangeArrowheads="1" noChangeShapeType="1" noTextEdit="1"/>
              </p:cNvSpPr>
              <p:nvPr/>
            </p:nvSpPr>
            <p:spPr>
              <a:xfrm>
                <a:off x="7975413" y="5342712"/>
                <a:ext cx="828459" cy="496098"/>
              </a:xfrm>
              <a:prstGeom prst="rect">
                <a:avLst/>
              </a:prstGeom>
              <a:blipFill>
                <a:blip r:embed="rId7"/>
                <a:stretch>
                  <a:fillRect/>
                </a:stretch>
              </a:blipFill>
            </p:spPr>
            <p:txBody>
              <a:bodyPr/>
              <a:lstStyle/>
              <a:p>
                <a:r>
                  <a:rPr lang="en-MY">
                    <a:noFill/>
                  </a:rPr>
                  <a:t> </a:t>
                </a:r>
              </a:p>
            </p:txBody>
          </p:sp>
        </mc:Fallback>
      </mc:AlternateContent>
      <p:sp>
        <p:nvSpPr>
          <p:cNvPr id="8" name="Rectangle 7">
            <a:extLst>
              <a:ext uri="{FF2B5EF4-FFF2-40B4-BE49-F238E27FC236}">
                <a16:creationId xmlns:a16="http://schemas.microsoft.com/office/drawing/2014/main" id="{9ACA2AB6-8164-4E7D-94A1-D7A77EA18840}"/>
              </a:ext>
            </a:extLst>
          </p:cNvPr>
          <p:cNvSpPr/>
          <p:nvPr/>
        </p:nvSpPr>
        <p:spPr>
          <a:xfrm>
            <a:off x="10791220" y="6154689"/>
            <a:ext cx="1181734" cy="400110"/>
          </a:xfrm>
          <a:prstGeom prst="rect">
            <a:avLst/>
          </a:prstGeom>
        </p:spPr>
        <p:txBody>
          <a:bodyPr wrap="none">
            <a:spAutoFit/>
          </a:bodyPr>
          <a:lstStyle/>
          <a:p>
            <a:pPr algn="ctr" defTabSz="1219170"/>
            <a:r>
              <a:rPr lang="en-US" altLang="ko-KR" sz="2000" b="1" dirty="0">
                <a:solidFill>
                  <a:schemeClr val="accent5"/>
                </a:solidFill>
                <a:cs typeface="Arial" pitchFamily="34" charset="0"/>
              </a:rPr>
              <a:t>(Page 6)</a:t>
            </a:r>
            <a:endParaRPr lang="ko-KR" altLang="en-US" sz="2000" b="1" dirty="0">
              <a:solidFill>
                <a:schemeClr val="accent5"/>
              </a:solidFill>
              <a:cs typeface="Arial" pitchFamily="34" charset="0"/>
            </a:endParaRPr>
          </a:p>
        </p:txBody>
      </p:sp>
    </p:spTree>
    <p:extLst>
      <p:ext uri="{BB962C8B-B14F-4D97-AF65-F5344CB8AC3E}">
        <p14:creationId xmlns:p14="http://schemas.microsoft.com/office/powerpoint/2010/main" val="345233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ABEF7-A959-8E03-76E5-3957F962B7D7}"/>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1A95448B-E1FE-54C5-C381-DE24051BC44D}"/>
              </a:ext>
            </a:extLst>
          </p:cNvPr>
          <p:cNvSpPr/>
          <p:nvPr/>
        </p:nvSpPr>
        <p:spPr>
          <a:xfrm>
            <a:off x="551679" y="0"/>
            <a:ext cx="286904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latinLnBrk="1"/>
            <a:endParaRPr lang="ko-KR" altLang="en-US" sz="2400">
              <a:solidFill>
                <a:prstClr val="white"/>
              </a:solidFill>
              <a:latin typeface="Arial"/>
            </a:endParaRPr>
          </a:p>
        </p:txBody>
      </p:sp>
      <p:sp>
        <p:nvSpPr>
          <p:cNvPr id="20" name="Text Placeholder 1">
            <a:extLst>
              <a:ext uri="{FF2B5EF4-FFF2-40B4-BE49-F238E27FC236}">
                <a16:creationId xmlns:a16="http://schemas.microsoft.com/office/drawing/2014/main" id="{C8DC358C-4954-C267-EF42-1565AF128A34}"/>
              </a:ext>
            </a:extLst>
          </p:cNvPr>
          <p:cNvSpPr txBox="1">
            <a:spLocks/>
          </p:cNvSpPr>
          <p:nvPr/>
        </p:nvSpPr>
        <p:spPr>
          <a:xfrm>
            <a:off x="551679" y="1837226"/>
            <a:ext cx="2869044" cy="192054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pPr>
            <a:r>
              <a:rPr lang="en-US" altLang="ko-KR" sz="3100" b="1" dirty="0">
                <a:solidFill>
                  <a:prstClr val="white"/>
                </a:solidFill>
                <a:cs typeface="Arial" pitchFamily="34" charset="0"/>
              </a:rPr>
              <a:t>Figure 1: Diagnosis of  Asthma </a:t>
            </a:r>
          </a:p>
          <a:p>
            <a:pPr marL="0" indent="0" algn="ctr" defTabSz="1219170">
              <a:buNone/>
            </a:pPr>
            <a:r>
              <a:rPr lang="en-US" altLang="ko-KR" sz="3100" b="1" dirty="0">
                <a:solidFill>
                  <a:prstClr val="white"/>
                </a:solidFill>
                <a:cs typeface="Arial" pitchFamily="34" charset="0"/>
              </a:rPr>
              <a:t>(page 7)</a:t>
            </a:r>
            <a:endParaRPr lang="ko-KR" altLang="en-US" sz="3100" b="1" dirty="0">
              <a:solidFill>
                <a:prstClr val="white"/>
              </a:solidFill>
              <a:latin typeface="Arial"/>
              <a:cs typeface="Arial" pitchFamily="34" charset="0"/>
            </a:endParaRPr>
          </a:p>
        </p:txBody>
      </p:sp>
      <p:pic>
        <p:nvPicPr>
          <p:cNvPr id="10" name="Picture 9">
            <a:extLst>
              <a:ext uri="{FF2B5EF4-FFF2-40B4-BE49-F238E27FC236}">
                <a16:creationId xmlns:a16="http://schemas.microsoft.com/office/drawing/2014/main" id="{9037BF88-2047-81EC-95B2-F0AB29D2BDAC}"/>
              </a:ext>
            </a:extLst>
          </p:cNvPr>
          <p:cNvPicPr>
            <a:picLocks noChangeAspect="1"/>
          </p:cNvPicPr>
          <p:nvPr/>
        </p:nvPicPr>
        <p:blipFill rotWithShape="1">
          <a:blip r:embed="rId3"/>
          <a:srcRect t="27491" r="-1225" b="11977"/>
          <a:stretch/>
        </p:blipFill>
        <p:spPr>
          <a:xfrm>
            <a:off x="8839200" y="114068"/>
            <a:ext cx="754251" cy="694930"/>
          </a:xfrm>
          <a:prstGeom prst="ellipse">
            <a:avLst/>
          </a:prstGeom>
        </p:spPr>
      </p:pic>
      <p:pic>
        <p:nvPicPr>
          <p:cNvPr id="4" name="Picture 3">
            <a:extLst>
              <a:ext uri="{FF2B5EF4-FFF2-40B4-BE49-F238E27FC236}">
                <a16:creationId xmlns:a16="http://schemas.microsoft.com/office/drawing/2014/main" id="{E8233738-85AC-699C-D6F0-2DF249E6BFFD}"/>
              </a:ext>
            </a:extLst>
          </p:cNvPr>
          <p:cNvPicPr>
            <a:picLocks noChangeAspect="1"/>
          </p:cNvPicPr>
          <p:nvPr/>
        </p:nvPicPr>
        <p:blipFill>
          <a:blip r:embed="rId4"/>
          <a:stretch>
            <a:fillRect/>
          </a:stretch>
        </p:blipFill>
        <p:spPr>
          <a:xfrm>
            <a:off x="4011621" y="0"/>
            <a:ext cx="7388790" cy="6858000"/>
          </a:xfrm>
          <a:prstGeom prst="rect">
            <a:avLst/>
          </a:prstGeom>
        </p:spPr>
      </p:pic>
    </p:spTree>
    <p:extLst>
      <p:ext uri="{BB962C8B-B14F-4D97-AF65-F5344CB8AC3E}">
        <p14:creationId xmlns:p14="http://schemas.microsoft.com/office/powerpoint/2010/main" val="400703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237707" y="3044957"/>
            <a:ext cx="4954291" cy="768085"/>
          </a:xfrm>
        </p:spPr>
        <p:txBody>
          <a:bodyPr/>
          <a:lstStyle/>
          <a:p>
            <a:pPr>
              <a:spcBef>
                <a:spcPts val="0"/>
              </a:spcBef>
            </a:pPr>
            <a:r>
              <a:rPr lang="en-US" altLang="ko-KR" sz="4400" b="1" dirty="0">
                <a:solidFill>
                  <a:schemeClr val="accent2"/>
                </a:solidFill>
              </a:rPr>
              <a:t>Risk Factors </a:t>
            </a:r>
          </a:p>
          <a:p>
            <a:pPr>
              <a:spcBef>
                <a:spcPts val="0"/>
              </a:spcBef>
            </a:pPr>
            <a:r>
              <a:rPr lang="en-US" altLang="ko-KR" sz="4400" b="1" dirty="0">
                <a:solidFill>
                  <a:schemeClr val="accent2"/>
                </a:solidFill>
              </a:rPr>
              <a:t>For Developing Asthma</a:t>
            </a:r>
          </a:p>
          <a:p>
            <a:r>
              <a:rPr lang="en-US" altLang="ko-KR" sz="4000" b="1" dirty="0">
                <a:solidFill>
                  <a:schemeClr val="accent2"/>
                </a:solidFill>
              </a:rPr>
              <a:t>Table 1</a:t>
            </a:r>
          </a:p>
        </p:txBody>
      </p:sp>
      <p:grpSp>
        <p:nvGrpSpPr>
          <p:cNvPr id="16" name="Group 15">
            <a:extLst>
              <a:ext uri="{FF2B5EF4-FFF2-40B4-BE49-F238E27FC236}">
                <a16:creationId xmlns:a16="http://schemas.microsoft.com/office/drawing/2014/main" id="{FAFC7F04-68B9-4991-8126-1C04CEC65605}"/>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D285B339-3DD3-4D09-8F9D-81642BDD86AB}"/>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27A74510-D0B5-44F7-8100-7D6767FF43AC}"/>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pic>
        <p:nvPicPr>
          <p:cNvPr id="4" name="Picture 3">
            <a:extLst>
              <a:ext uri="{FF2B5EF4-FFF2-40B4-BE49-F238E27FC236}">
                <a16:creationId xmlns:a16="http://schemas.microsoft.com/office/drawing/2014/main" id="{AACBA378-5708-3BC6-ED45-13D90680E11B}"/>
              </a:ext>
            </a:extLst>
          </p:cNvPr>
          <p:cNvPicPr>
            <a:picLocks noChangeAspect="1"/>
          </p:cNvPicPr>
          <p:nvPr/>
        </p:nvPicPr>
        <p:blipFill>
          <a:blip r:embed="rId3"/>
          <a:stretch>
            <a:fillRect/>
          </a:stretch>
        </p:blipFill>
        <p:spPr>
          <a:xfrm>
            <a:off x="937546" y="0"/>
            <a:ext cx="6027539" cy="6858000"/>
          </a:xfrm>
          <a:prstGeom prst="rect">
            <a:avLst/>
          </a:prstGeom>
        </p:spPr>
      </p:pic>
      <p:sp>
        <p:nvSpPr>
          <p:cNvPr id="3" name="Rectangle 2">
            <a:extLst>
              <a:ext uri="{FF2B5EF4-FFF2-40B4-BE49-F238E27FC236}">
                <a16:creationId xmlns:a16="http://schemas.microsoft.com/office/drawing/2014/main" id="{A9297FE2-DDA5-4601-B72E-B43901049F9C}"/>
              </a:ext>
            </a:extLst>
          </p:cNvPr>
          <p:cNvSpPr/>
          <p:nvPr/>
        </p:nvSpPr>
        <p:spPr>
          <a:xfrm>
            <a:off x="10892725" y="6073300"/>
            <a:ext cx="1181734" cy="400110"/>
          </a:xfrm>
          <a:prstGeom prst="rect">
            <a:avLst/>
          </a:prstGeom>
        </p:spPr>
        <p:txBody>
          <a:bodyPr wrap="none">
            <a:spAutoFit/>
          </a:bodyPr>
          <a:lstStyle/>
          <a:p>
            <a:r>
              <a:rPr lang="en-US" altLang="ko-KR" sz="2000" b="1" dirty="0">
                <a:solidFill>
                  <a:schemeClr val="accent5"/>
                </a:solidFill>
              </a:rPr>
              <a:t>(Page 3)</a:t>
            </a:r>
          </a:p>
        </p:txBody>
      </p:sp>
    </p:spTree>
    <p:extLst>
      <p:ext uri="{BB962C8B-B14F-4D97-AF65-F5344CB8AC3E}">
        <p14:creationId xmlns:p14="http://schemas.microsoft.com/office/powerpoint/2010/main" val="3104770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FAFC7F04-68B9-4991-8126-1C04CEC65605}"/>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D285B339-3DD3-4D09-8F9D-81642BDD86AB}"/>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27A74510-D0B5-44F7-8100-7D6767FF43AC}"/>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12" name="TextBox 11">
            <a:extLst>
              <a:ext uri="{FF2B5EF4-FFF2-40B4-BE49-F238E27FC236}">
                <a16:creationId xmlns:a16="http://schemas.microsoft.com/office/drawing/2014/main" id="{25608C46-9DA3-BCA3-CE5C-EB31E2EB83D5}"/>
              </a:ext>
            </a:extLst>
          </p:cNvPr>
          <p:cNvSpPr txBox="1"/>
          <p:nvPr/>
        </p:nvSpPr>
        <p:spPr>
          <a:xfrm>
            <a:off x="376793" y="1387763"/>
            <a:ext cx="11438413" cy="4524315"/>
          </a:xfrm>
          <a:prstGeom prst="rect">
            <a:avLst/>
          </a:prstGeom>
          <a:noFill/>
        </p:spPr>
        <p:txBody>
          <a:bodyPr wrap="square">
            <a:spAutoFit/>
          </a:bodyPr>
          <a:lstStyle/>
          <a:p>
            <a:pPr marL="457200" indent="-457200" algn="just">
              <a:buFont typeface="Arial" panose="020B0604020202020204" pitchFamily="34" charset="0"/>
              <a:buChar char="•"/>
            </a:pPr>
            <a:r>
              <a:rPr lang="en-GB" sz="3200" dirty="0"/>
              <a:t>For patients who are on ICS treatment, improvement of symptoms supports an asthma diagnosis. </a:t>
            </a:r>
          </a:p>
          <a:p>
            <a:pPr algn="just"/>
            <a:endParaRPr lang="en-GB" sz="3200" dirty="0"/>
          </a:p>
          <a:p>
            <a:pPr marL="457200" indent="-457200" algn="just">
              <a:buFont typeface="Arial" panose="020B0604020202020204" pitchFamily="34" charset="0"/>
              <a:buChar char="•"/>
            </a:pPr>
            <a:r>
              <a:rPr lang="en-GB" sz="3200" dirty="0"/>
              <a:t>For patients on treatment who </a:t>
            </a:r>
            <a:r>
              <a:rPr lang="en-GB" sz="3200" b="1" dirty="0">
                <a:solidFill>
                  <a:srgbClr val="FF0000"/>
                </a:solidFill>
              </a:rPr>
              <a:t>do not show airflow variability</a:t>
            </a:r>
            <a:r>
              <a:rPr lang="en-GB" sz="3200" dirty="0"/>
              <a:t>, consider </a:t>
            </a:r>
            <a:r>
              <a:rPr lang="en-GB" sz="3200" b="1" dirty="0">
                <a:solidFill>
                  <a:srgbClr val="FF0000"/>
                </a:solidFill>
              </a:rPr>
              <a:t>repeating spirometry </a:t>
            </a:r>
            <a:r>
              <a:rPr lang="en-GB" sz="3200" dirty="0"/>
              <a:t>after withholding bronchodilator:</a:t>
            </a:r>
          </a:p>
          <a:p>
            <a:pPr marL="992188" indent="-457200" algn="just">
              <a:buFont typeface="Courier New" panose="02070309020205020404" pitchFamily="49" charset="0"/>
              <a:buChar char="o"/>
              <a:tabLst>
                <a:tab pos="898525" algn="l"/>
              </a:tabLst>
            </a:pPr>
            <a:r>
              <a:rPr lang="en-GB" sz="3200" dirty="0"/>
              <a:t>four hours for short-acting β2-agonists (SABA) </a:t>
            </a:r>
          </a:p>
          <a:p>
            <a:pPr marL="992188" indent="-457200" algn="just">
              <a:buFont typeface="Courier New" panose="02070309020205020404" pitchFamily="49" charset="0"/>
              <a:buChar char="o"/>
              <a:tabLst>
                <a:tab pos="898525" algn="l"/>
              </a:tabLst>
            </a:pPr>
            <a:r>
              <a:rPr lang="en-GB" sz="3200" dirty="0"/>
              <a:t>24 – 48 hours for long-acting β2-agonists (LABA)] </a:t>
            </a:r>
          </a:p>
          <a:p>
            <a:pPr marL="992188" indent="-457200" algn="just">
              <a:buFont typeface="Courier New" panose="02070309020205020404" pitchFamily="49" charset="0"/>
              <a:buChar char="o"/>
              <a:tabLst>
                <a:tab pos="898525" algn="l"/>
              </a:tabLst>
            </a:pPr>
            <a:r>
              <a:rPr lang="en-GB" sz="3200" dirty="0"/>
              <a:t>or during symptoms.</a:t>
            </a:r>
            <a:endParaRPr lang="en-MY" sz="3200" dirty="0"/>
          </a:p>
        </p:txBody>
      </p:sp>
      <p:sp>
        <p:nvSpPr>
          <p:cNvPr id="10" name="Text Placeholder 1">
            <a:extLst>
              <a:ext uri="{FF2B5EF4-FFF2-40B4-BE49-F238E27FC236}">
                <a16:creationId xmlns:a16="http://schemas.microsoft.com/office/drawing/2014/main" id="{DDA64486-5470-40E9-A34E-83C1DE672524}"/>
              </a:ext>
            </a:extLst>
          </p:cNvPr>
          <p:cNvSpPr txBox="1">
            <a:spLocks/>
          </p:cNvSpPr>
          <p:nvPr/>
        </p:nvSpPr>
        <p:spPr>
          <a:xfrm>
            <a:off x="98759" y="177321"/>
            <a:ext cx="12093241" cy="995502"/>
          </a:xfrm>
          <a:prstGeom prst="rect">
            <a:avLst/>
          </a:prstGeom>
        </p:spPr>
        <p:txBody>
          <a:bodyPr anchor="ctr"/>
          <a:lstStyle>
            <a:lvl1pPr marL="0" indent="0" algn="l" defTabSz="1219170" rtl="0" eaLnBrk="1" latinLnBrk="1" hangingPunct="1">
              <a:spcBef>
                <a:spcPct val="20000"/>
              </a:spcBef>
              <a:buFont typeface="Arial" pitchFamily="34" charset="0"/>
              <a:buNone/>
              <a:defRPr sz="4800" b="0" kern="1200" baseline="0">
                <a:solidFill>
                  <a:schemeClr val="tx1">
                    <a:lumMod val="75000"/>
                    <a:lumOff val="25000"/>
                  </a:schemeClr>
                </a:solidFill>
                <a:latin typeface="+mj-lt"/>
                <a:ea typeface="+mn-ea"/>
                <a:cs typeface="Arial" pitchFamily="34" charset="0"/>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pPr>
              <a:spcBef>
                <a:spcPts val="0"/>
              </a:spcBef>
            </a:pPr>
            <a:r>
              <a:rPr lang="en-US" altLang="ko-KR" sz="4000" b="1" dirty="0">
                <a:solidFill>
                  <a:srgbClr val="32AEB8"/>
                </a:solidFill>
              </a:rPr>
              <a:t>Diagnosis of Asthma</a:t>
            </a:r>
          </a:p>
        </p:txBody>
      </p:sp>
      <p:sp>
        <p:nvSpPr>
          <p:cNvPr id="13" name="Rectangle 12">
            <a:extLst>
              <a:ext uri="{FF2B5EF4-FFF2-40B4-BE49-F238E27FC236}">
                <a16:creationId xmlns:a16="http://schemas.microsoft.com/office/drawing/2014/main" id="{67D7CA8F-17C9-4A04-B253-10232F181A81}"/>
              </a:ext>
            </a:extLst>
          </p:cNvPr>
          <p:cNvSpPr/>
          <p:nvPr/>
        </p:nvSpPr>
        <p:spPr>
          <a:xfrm>
            <a:off x="10737672" y="6127018"/>
            <a:ext cx="1082348" cy="369332"/>
          </a:xfrm>
          <a:prstGeom prst="rect">
            <a:avLst/>
          </a:prstGeom>
        </p:spPr>
        <p:txBody>
          <a:bodyPr wrap="none">
            <a:spAutoFit/>
          </a:bodyPr>
          <a:lstStyle/>
          <a:p>
            <a:r>
              <a:rPr lang="en-US" altLang="ko-KR" b="1" dirty="0">
                <a:solidFill>
                  <a:srgbClr val="32AEB8"/>
                </a:solidFill>
              </a:rPr>
              <a:t>(Page 7)</a:t>
            </a:r>
            <a:endParaRPr lang="en-MY" dirty="0"/>
          </a:p>
        </p:txBody>
      </p:sp>
    </p:spTree>
    <p:extLst>
      <p:ext uri="{BB962C8B-B14F-4D97-AF65-F5344CB8AC3E}">
        <p14:creationId xmlns:p14="http://schemas.microsoft.com/office/powerpoint/2010/main" val="41261223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0D058-6F3E-0975-C592-C08E294F3D06}"/>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FB991557-8F0C-A909-BDE4-A3E677ED0ECB}"/>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A7332847-1B94-30E7-879C-87B062269E20}"/>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FC29039A-B7ED-4BCA-46AF-B7394A5783FC}"/>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pic>
        <p:nvPicPr>
          <p:cNvPr id="3" name="Picture 2">
            <a:extLst>
              <a:ext uri="{FF2B5EF4-FFF2-40B4-BE49-F238E27FC236}">
                <a16:creationId xmlns:a16="http://schemas.microsoft.com/office/drawing/2014/main" id="{380BFECF-C438-B0AB-3529-764F953FF5C5}"/>
              </a:ext>
            </a:extLst>
          </p:cNvPr>
          <p:cNvPicPr>
            <a:picLocks noChangeAspect="1"/>
          </p:cNvPicPr>
          <p:nvPr/>
        </p:nvPicPr>
        <p:blipFill>
          <a:blip r:embed="rId3"/>
          <a:srcRect t="44424" b="1027"/>
          <a:stretch>
            <a:fillRect/>
          </a:stretch>
        </p:blipFill>
        <p:spPr>
          <a:xfrm>
            <a:off x="509263" y="2132255"/>
            <a:ext cx="11173473" cy="2956373"/>
          </a:xfrm>
          <a:prstGeom prst="rect">
            <a:avLst/>
          </a:prstGeom>
        </p:spPr>
      </p:pic>
      <p:grpSp>
        <p:nvGrpSpPr>
          <p:cNvPr id="8" name="Group 7">
            <a:extLst>
              <a:ext uri="{FF2B5EF4-FFF2-40B4-BE49-F238E27FC236}">
                <a16:creationId xmlns:a16="http://schemas.microsoft.com/office/drawing/2014/main" id="{E490C2BE-302A-4573-9AE1-B09D7B32E78B}"/>
              </a:ext>
            </a:extLst>
          </p:cNvPr>
          <p:cNvGrpSpPr/>
          <p:nvPr/>
        </p:nvGrpSpPr>
        <p:grpSpPr>
          <a:xfrm>
            <a:off x="243519" y="0"/>
            <a:ext cx="2869044" cy="1812175"/>
            <a:chOff x="4428062" y="1317867"/>
            <a:chExt cx="2869044" cy="1812175"/>
          </a:xfrm>
        </p:grpSpPr>
        <p:sp>
          <p:nvSpPr>
            <p:cNvPr id="2" name="Rectangle 1">
              <a:extLst>
                <a:ext uri="{FF2B5EF4-FFF2-40B4-BE49-F238E27FC236}">
                  <a16:creationId xmlns:a16="http://schemas.microsoft.com/office/drawing/2014/main" id="{860AC648-11F8-B723-9E9D-10F811C233E7}"/>
                </a:ext>
              </a:extLst>
            </p:cNvPr>
            <p:cNvSpPr/>
            <p:nvPr/>
          </p:nvSpPr>
          <p:spPr>
            <a:xfrm>
              <a:off x="4428062" y="1317867"/>
              <a:ext cx="2869044" cy="1812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white"/>
                </a:solidFill>
                <a:effectLst/>
                <a:uLnTx/>
                <a:uFillTx/>
                <a:latin typeface="Arial"/>
                <a:cs typeface="+mn-cs"/>
              </a:endParaRPr>
            </a:p>
          </p:txBody>
        </p:sp>
        <p:sp>
          <p:nvSpPr>
            <p:cNvPr id="4" name="Text Placeholder 1">
              <a:extLst>
                <a:ext uri="{FF2B5EF4-FFF2-40B4-BE49-F238E27FC236}">
                  <a16:creationId xmlns:a16="http://schemas.microsoft.com/office/drawing/2014/main" id="{9D1F6D97-974F-A2CD-1306-9903B298E2E5}"/>
                </a:ext>
              </a:extLst>
            </p:cNvPr>
            <p:cNvSpPr txBox="1">
              <a:spLocks/>
            </p:cNvSpPr>
            <p:nvPr/>
          </p:nvSpPr>
          <p:spPr>
            <a:xfrm>
              <a:off x="4428062" y="1637947"/>
              <a:ext cx="2869044" cy="1303410"/>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1" hangingPunct="1">
                <a:lnSpc>
                  <a:spcPct val="100000"/>
                </a:lnSpc>
                <a:spcBef>
                  <a:spcPct val="20000"/>
                </a:spcBef>
                <a:spcAft>
                  <a:spcPts val="0"/>
                </a:spcAft>
                <a:buClrTx/>
                <a:buSzTx/>
                <a:buFont typeface="Arial" pitchFamily="34" charset="0"/>
                <a:buNone/>
                <a:tabLst/>
                <a:defRPr/>
              </a:pPr>
              <a:r>
                <a:rPr kumimoji="0" lang="en-US" altLang="ko-KR" sz="3200" b="1" i="0" u="none" strike="noStrike" kern="1200" cap="none" spc="0" normalizeH="0" baseline="0" noProof="0" dirty="0">
                  <a:ln>
                    <a:noFill/>
                  </a:ln>
                  <a:solidFill>
                    <a:prstClr val="white"/>
                  </a:solidFill>
                  <a:effectLst/>
                  <a:uLnTx/>
                  <a:uFillTx/>
                  <a:latin typeface="Arial"/>
                  <a:cs typeface="Arial" pitchFamily="34" charset="0"/>
                </a:rPr>
                <a:t>TAKE HOME MESSAGES</a:t>
              </a:r>
              <a:endParaRPr kumimoji="0" lang="ko-KR" altLang="en-US" sz="3200" b="1" i="0" u="none" strike="noStrike" kern="1200" cap="none" spc="0" normalizeH="0" baseline="0" noProof="0" dirty="0">
                <a:ln>
                  <a:noFill/>
                </a:ln>
                <a:solidFill>
                  <a:prstClr val="white"/>
                </a:solidFill>
                <a:effectLst/>
                <a:uLnTx/>
                <a:uFillTx/>
                <a:latin typeface="Arial"/>
                <a:cs typeface="Arial" pitchFamily="34" charset="0"/>
              </a:endParaRPr>
            </a:p>
          </p:txBody>
        </p:sp>
      </p:grpSp>
    </p:spTree>
    <p:extLst>
      <p:ext uri="{BB962C8B-B14F-4D97-AF65-F5344CB8AC3E}">
        <p14:creationId xmlns:p14="http://schemas.microsoft.com/office/powerpoint/2010/main" val="33787806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960095" y="2543116"/>
            <a:ext cx="5067946" cy="480131"/>
          </a:xfrm>
          <a:prstGeom prst="rect">
            <a:avLst/>
          </a:prstGeom>
          <a:noFill/>
        </p:spPr>
        <p:txBody>
          <a:bodyPr wrap="square" rtlCol="0">
            <a:spAutoFit/>
          </a:bodyPr>
          <a:lstStyle/>
          <a:p>
            <a:pPr marL="228600" lvl="0" indent="-228600">
              <a:lnSpc>
                <a:spcPct val="90000"/>
              </a:lnSpc>
              <a:spcBef>
                <a:spcPts val="1000"/>
              </a:spcBef>
              <a:buFont typeface="Arial" panose="020B0604020202020204" pitchFamily="34" charset="0"/>
              <a:buChar char="•"/>
            </a:pPr>
            <a:r>
              <a:rPr lang="en-US" sz="2800" b="1" dirty="0"/>
              <a:t>Any questions? </a:t>
            </a:r>
          </a:p>
        </p:txBody>
      </p:sp>
      <p:pic>
        <p:nvPicPr>
          <p:cNvPr id="4" name="Picture Placeholder 3">
            <a:extLst>
              <a:ext uri="{FF2B5EF4-FFF2-40B4-BE49-F238E27FC236}">
                <a16:creationId xmlns:a16="http://schemas.microsoft.com/office/drawing/2014/main" id="{16AA6141-E479-028F-B774-50AF84318375}"/>
              </a:ext>
            </a:extLst>
          </p:cNvPr>
          <p:cNvPicPr>
            <a:picLocks noGrp="1" noChangeAspect="1"/>
          </p:cNvPicPr>
          <p:nvPr>
            <p:ph type="pic" idx="1"/>
          </p:nvPr>
        </p:nvPicPr>
        <p:blipFill>
          <a:blip r:embed="rId2"/>
          <a:srcRect l="12045" t="4767" r="12045"/>
          <a:stretch>
            <a:fillRect/>
          </a:stretch>
        </p:blipFill>
        <p:spPr>
          <a:xfrm>
            <a:off x="1124989" y="-19022"/>
            <a:ext cx="4295907" cy="6877023"/>
          </a:xfrm>
          <a:prstGeom prst="rect">
            <a:avLst/>
          </a:prstGeom>
        </p:spPr>
      </p:pic>
    </p:spTree>
    <p:extLst>
      <p:ext uri="{BB962C8B-B14F-4D97-AF65-F5344CB8AC3E}">
        <p14:creationId xmlns:p14="http://schemas.microsoft.com/office/powerpoint/2010/main" val="2067650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98" y="2059785"/>
            <a:ext cx="12192000" cy="768085"/>
          </a:xfrm>
        </p:spPr>
        <p:txBody>
          <a:bodyPr/>
          <a:lstStyle/>
          <a:p>
            <a:r>
              <a:rPr lang="en-US" altLang="ko-KR" b="1" dirty="0"/>
              <a:t>Thank You!!</a:t>
            </a:r>
            <a:endParaRPr lang="ko-KR" altLang="en-US" b="1" dirty="0"/>
          </a:p>
        </p:txBody>
      </p:sp>
      <p:sp>
        <p:nvSpPr>
          <p:cNvPr id="8" name="TextBox 7"/>
          <p:cNvSpPr txBox="1"/>
          <p:nvPr/>
        </p:nvSpPr>
        <p:spPr>
          <a:xfrm>
            <a:off x="4052119" y="5367156"/>
            <a:ext cx="4123924" cy="379656"/>
          </a:xfrm>
          <a:prstGeom prst="rect">
            <a:avLst/>
          </a:prstGeom>
          <a:noFill/>
        </p:spPr>
        <p:txBody>
          <a:bodyPr wrap="square" rtlCol="0">
            <a:spAutoFit/>
          </a:bodyPr>
          <a:lstStyle/>
          <a:p>
            <a:pPr algn="ctr" defTabSz="1219170" latinLnBrk="1"/>
            <a:r>
              <a:rPr lang="en-US" altLang="ko-KR" sz="1867" b="1" dirty="0">
                <a:solidFill>
                  <a:srgbClr val="F2A40D"/>
                </a:solidFill>
                <a:latin typeface="Arial"/>
                <a:cs typeface="Arial" pitchFamily="34" charset="0"/>
              </a:rPr>
              <a:t>Training of Core Trainers on CPG</a:t>
            </a:r>
            <a:endParaRPr lang="ko-KR" altLang="en-US" sz="1867" b="1" dirty="0">
              <a:solidFill>
                <a:srgbClr val="F2A40D"/>
              </a:solidFill>
              <a:latin typeface="Arial"/>
              <a:cs typeface="Arial" pitchFamily="34" charset="0"/>
            </a:endParaRPr>
          </a:p>
        </p:txBody>
      </p:sp>
      <p:sp>
        <p:nvSpPr>
          <p:cNvPr id="9" name="TextBox 8"/>
          <p:cNvSpPr txBox="1"/>
          <p:nvPr/>
        </p:nvSpPr>
        <p:spPr>
          <a:xfrm>
            <a:off x="3729023" y="5634797"/>
            <a:ext cx="4728358" cy="666977"/>
          </a:xfrm>
          <a:prstGeom prst="rect">
            <a:avLst/>
          </a:prstGeom>
          <a:noFill/>
        </p:spPr>
        <p:txBody>
          <a:bodyPr wrap="square" rtlCol="0">
            <a:spAutoFit/>
          </a:bodyPr>
          <a:lstStyle/>
          <a:p>
            <a:pPr algn="ctr" defTabSz="1219170" latinLnBrk="1"/>
            <a:r>
              <a:rPr lang="en-US" altLang="ko-KR" sz="1867" b="1" dirty="0">
                <a:solidFill>
                  <a:prstClr val="white"/>
                </a:solidFill>
                <a:latin typeface="Arial"/>
                <a:cs typeface="Arial" pitchFamily="34" charset="0"/>
              </a:rPr>
              <a:t>Management of Asthma in Adults</a:t>
            </a:r>
          </a:p>
          <a:p>
            <a:pPr algn="ctr" defTabSz="1219170" latinLnBrk="1"/>
            <a:r>
              <a:rPr lang="en-US" altLang="ko-KR" sz="1867" b="1" dirty="0">
                <a:solidFill>
                  <a:prstClr val="white"/>
                </a:solidFill>
                <a:latin typeface="Arial"/>
                <a:cs typeface="Arial" pitchFamily="34" charset="0"/>
              </a:rPr>
              <a:t> (Second Edition)</a:t>
            </a:r>
            <a:endParaRPr lang="ko-KR" altLang="en-US" sz="1867" b="1" dirty="0">
              <a:solidFill>
                <a:prstClr val="white"/>
              </a:solidFill>
              <a:latin typeface="Arial"/>
              <a:cs typeface="Arial" pitchFamily="34" charset="0"/>
            </a:endParaRPr>
          </a:p>
        </p:txBody>
      </p:sp>
      <p:pic>
        <p:nvPicPr>
          <p:cNvPr id="11" name="Picture 10">
            <a:extLst>
              <a:ext uri="{FF2B5EF4-FFF2-40B4-BE49-F238E27FC236}">
                <a16:creationId xmlns:a16="http://schemas.microsoft.com/office/drawing/2014/main" id="{47907F30-F37A-43CE-B136-9433BE0CC263}"/>
              </a:ext>
            </a:extLst>
          </p:cNvPr>
          <p:cNvPicPr>
            <a:picLocks noChangeAspect="1"/>
          </p:cNvPicPr>
          <p:nvPr/>
        </p:nvPicPr>
        <p:blipFill rotWithShape="1">
          <a:blip r:embed="rId2"/>
          <a:srcRect l="5916" t="29530" r="7279" b="14734"/>
          <a:stretch/>
        </p:blipFill>
        <p:spPr>
          <a:xfrm>
            <a:off x="5470902" y="3874576"/>
            <a:ext cx="1286359" cy="1309585"/>
          </a:xfrm>
          <a:prstGeom prst="ellipse">
            <a:avLst/>
          </a:prstGeom>
        </p:spPr>
      </p:pic>
    </p:spTree>
    <p:extLst>
      <p:ext uri="{BB962C8B-B14F-4D97-AF65-F5344CB8AC3E}">
        <p14:creationId xmlns:p14="http://schemas.microsoft.com/office/powerpoint/2010/main" val="1766728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FAFC7F04-68B9-4991-8126-1C04CEC65605}"/>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D285B339-3DD3-4D09-8F9D-81642BDD86AB}"/>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27A74510-D0B5-44F7-8100-7D6767FF43AC}"/>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3" name="TextBox 2">
            <a:extLst>
              <a:ext uri="{FF2B5EF4-FFF2-40B4-BE49-F238E27FC236}">
                <a16:creationId xmlns:a16="http://schemas.microsoft.com/office/drawing/2014/main" id="{B4B8DEDD-A298-40C6-9E24-5C93B1CCE66E}"/>
              </a:ext>
            </a:extLst>
          </p:cNvPr>
          <p:cNvSpPr txBox="1"/>
          <p:nvPr/>
        </p:nvSpPr>
        <p:spPr>
          <a:xfrm>
            <a:off x="350413" y="6096576"/>
            <a:ext cx="9243038" cy="400110"/>
          </a:xfrm>
          <a:prstGeom prst="rect">
            <a:avLst/>
          </a:prstGeom>
          <a:noFill/>
        </p:spPr>
        <p:txBody>
          <a:bodyPr wrap="square">
            <a:spAutoFit/>
          </a:bodyPr>
          <a:lstStyle/>
          <a:p>
            <a:r>
              <a:rPr lang="en-GB" sz="1000" dirty="0"/>
              <a:t>SIGN &amp; BTS. British Guideline on the Management of Asthma. SIGN-BTS;2019</a:t>
            </a:r>
          </a:p>
          <a:p>
            <a:r>
              <a:rPr lang="en-MY" sz="1000" b="0" i="0" u="none" strike="noStrike" baseline="0" dirty="0"/>
              <a:t>Plaza Moral V, et al. GEMA 5.3. Spanish Guideline </a:t>
            </a:r>
            <a:r>
              <a:rPr lang="en-GB" sz="1000" b="0" i="0" u="none" strike="noStrike" baseline="0" dirty="0"/>
              <a:t>on the Management of Asthma. Open Respir Arch. 2023;5(4):100277.</a:t>
            </a:r>
          </a:p>
        </p:txBody>
      </p:sp>
      <p:sp>
        <p:nvSpPr>
          <p:cNvPr id="4" name="Text Placeholder 1">
            <a:extLst>
              <a:ext uri="{FF2B5EF4-FFF2-40B4-BE49-F238E27FC236}">
                <a16:creationId xmlns:a16="http://schemas.microsoft.com/office/drawing/2014/main" id="{B33AB355-BBAE-9DF3-E762-C380AE2EBED5}"/>
              </a:ext>
            </a:extLst>
          </p:cNvPr>
          <p:cNvSpPr>
            <a:spLocks noGrp="1"/>
          </p:cNvSpPr>
          <p:nvPr>
            <p:ph type="body" sz="quarter" idx="10"/>
          </p:nvPr>
        </p:nvSpPr>
        <p:spPr>
          <a:xfrm>
            <a:off x="221260" y="361314"/>
            <a:ext cx="12093241" cy="768085"/>
          </a:xfrm>
        </p:spPr>
        <p:txBody>
          <a:bodyPr/>
          <a:lstStyle/>
          <a:p>
            <a:r>
              <a:rPr lang="en-US" altLang="ko-KR" sz="4400" b="1" dirty="0">
                <a:solidFill>
                  <a:srgbClr val="32AEB8"/>
                </a:solidFill>
              </a:rPr>
              <a:t>Risk Factors: Host/Genetic</a:t>
            </a:r>
          </a:p>
        </p:txBody>
      </p:sp>
      <p:sp>
        <p:nvSpPr>
          <p:cNvPr id="2" name="Rectangle 1">
            <a:extLst>
              <a:ext uri="{FF2B5EF4-FFF2-40B4-BE49-F238E27FC236}">
                <a16:creationId xmlns:a16="http://schemas.microsoft.com/office/drawing/2014/main" id="{77F4FFFF-BBD9-486F-890B-1050D5CF92B9}"/>
              </a:ext>
            </a:extLst>
          </p:cNvPr>
          <p:cNvSpPr/>
          <p:nvPr/>
        </p:nvSpPr>
        <p:spPr>
          <a:xfrm>
            <a:off x="221260" y="1659285"/>
            <a:ext cx="11491174" cy="3539430"/>
          </a:xfrm>
          <a:prstGeom prst="rect">
            <a:avLst/>
          </a:prstGeom>
        </p:spPr>
        <p:txBody>
          <a:bodyPr wrap="square">
            <a:spAutoFit/>
          </a:bodyPr>
          <a:lstStyle/>
          <a:p>
            <a:pPr marL="457200" indent="-457200" algn="just">
              <a:buFont typeface="Arial" panose="020B0604020202020204" pitchFamily="34" charset="0"/>
              <a:buChar char="•"/>
            </a:pPr>
            <a:r>
              <a:rPr lang="en-MY" sz="2800" b="1" dirty="0">
                <a:solidFill>
                  <a:srgbClr val="FF0000"/>
                </a:solidFill>
              </a:rPr>
              <a:t>Female:</a:t>
            </a:r>
            <a:r>
              <a:rPr lang="en-MY" sz="2800" dirty="0">
                <a:solidFill>
                  <a:srgbClr val="000000"/>
                </a:solidFill>
              </a:rPr>
              <a:t> </a:t>
            </a:r>
            <a:r>
              <a:rPr lang="en-GB" sz="2800" dirty="0">
                <a:solidFill>
                  <a:srgbClr val="000000"/>
                </a:solidFill>
              </a:rPr>
              <a:t>more prevalent in females than males from 13–14 years onwards. The same change is seen with asthma attacks, with the risk of an asthma admission</a:t>
            </a:r>
            <a:endParaRPr lang="en-MY" sz="2800" baseline="30000" dirty="0">
              <a:solidFill>
                <a:srgbClr val="000000"/>
              </a:solidFill>
            </a:endParaRPr>
          </a:p>
          <a:p>
            <a:pPr marL="457200" indent="-457200" algn="just">
              <a:buFont typeface="Arial" panose="020B0604020202020204" pitchFamily="34" charset="0"/>
              <a:buChar char="•"/>
            </a:pPr>
            <a:r>
              <a:rPr lang="en-MY" sz="2800" b="1" dirty="0">
                <a:solidFill>
                  <a:srgbClr val="FF0000"/>
                </a:solidFill>
              </a:rPr>
              <a:t>Atopy:</a:t>
            </a:r>
            <a:r>
              <a:rPr lang="en-MY" sz="2800" dirty="0">
                <a:solidFill>
                  <a:srgbClr val="000000"/>
                </a:solidFill>
              </a:rPr>
              <a:t> atopic dermatitis/atopic rhinitis</a:t>
            </a:r>
            <a:r>
              <a:rPr lang="en-MY" sz="2800" baseline="30000" dirty="0">
                <a:solidFill>
                  <a:srgbClr val="000000"/>
                </a:solidFill>
              </a:rPr>
              <a:t> </a:t>
            </a:r>
            <a:r>
              <a:rPr lang="en-MY" sz="2800" dirty="0">
                <a:solidFill>
                  <a:srgbClr val="000000"/>
                </a:solidFill>
              </a:rPr>
              <a:t>[OR=3.5, 95% CI 2.3 to 5.3]</a:t>
            </a:r>
          </a:p>
          <a:p>
            <a:pPr marL="457200" indent="-457200" algn="just">
              <a:buFont typeface="Arial" panose="020B0604020202020204" pitchFamily="34" charset="0"/>
              <a:buChar char="•"/>
            </a:pPr>
            <a:r>
              <a:rPr lang="en-GB" sz="2800" b="1" dirty="0">
                <a:solidFill>
                  <a:srgbClr val="FF0000"/>
                </a:solidFill>
              </a:rPr>
              <a:t>Bronchial hyperresponsiveness </a:t>
            </a:r>
            <a:r>
              <a:rPr lang="en-GB" sz="2800" dirty="0">
                <a:solidFill>
                  <a:srgbClr val="000000"/>
                </a:solidFill>
              </a:rPr>
              <a:t>[OR=4.2, 95% CI 1.92 to 9.23]</a:t>
            </a:r>
            <a:endParaRPr lang="en-GB" sz="2800" baseline="30000" dirty="0">
              <a:solidFill>
                <a:srgbClr val="000000"/>
              </a:solidFill>
            </a:endParaRPr>
          </a:p>
          <a:p>
            <a:pPr marL="457200" indent="-457200" algn="just">
              <a:buFont typeface="Arial" panose="020B0604020202020204" pitchFamily="34" charset="0"/>
              <a:buChar char="•"/>
            </a:pPr>
            <a:r>
              <a:rPr lang="en-MY" sz="2800" b="1" dirty="0">
                <a:solidFill>
                  <a:srgbClr val="FF0000"/>
                </a:solidFill>
              </a:rPr>
              <a:t>Parental asthma: </a:t>
            </a:r>
          </a:p>
          <a:p>
            <a:pPr marL="449263" algn="just"/>
            <a:r>
              <a:rPr lang="en-MY" sz="2800" dirty="0">
                <a:solidFill>
                  <a:srgbClr val="000000"/>
                </a:solidFill>
              </a:rPr>
              <a:t>Asthma predictive index – Major criteria: </a:t>
            </a:r>
            <a:r>
              <a:rPr lang="en-GB" sz="2800" dirty="0">
                <a:solidFill>
                  <a:srgbClr val="000000"/>
                </a:solidFill>
              </a:rPr>
              <a:t>Medical diagnosis of asthma in one of the parents.</a:t>
            </a:r>
            <a:endParaRPr lang="en-MY" sz="2800" dirty="0">
              <a:solidFill>
                <a:srgbClr val="000000"/>
              </a:solidFill>
            </a:endParaRPr>
          </a:p>
        </p:txBody>
      </p:sp>
    </p:spTree>
    <p:extLst>
      <p:ext uri="{BB962C8B-B14F-4D97-AF65-F5344CB8AC3E}">
        <p14:creationId xmlns:p14="http://schemas.microsoft.com/office/powerpoint/2010/main" val="3483159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005FE-E906-231F-3F57-38AD4032D03B}"/>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753565A6-0168-0582-2A6F-B0896F4C5A1E}"/>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474D0273-B196-9E09-B335-F5DAB6D3261D}"/>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FC59E13B-1F51-9705-5C45-221758B5D329}"/>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2" name="Text Placeholder 1">
            <a:extLst>
              <a:ext uri="{FF2B5EF4-FFF2-40B4-BE49-F238E27FC236}">
                <a16:creationId xmlns:a16="http://schemas.microsoft.com/office/drawing/2014/main" id="{A825EE75-9B19-03C6-B1B3-5F8FDDEF5317}"/>
              </a:ext>
            </a:extLst>
          </p:cNvPr>
          <p:cNvSpPr>
            <a:spLocks noGrp="1"/>
          </p:cNvSpPr>
          <p:nvPr>
            <p:ph type="body" sz="quarter" idx="10"/>
          </p:nvPr>
        </p:nvSpPr>
        <p:spPr>
          <a:xfrm>
            <a:off x="98759" y="361314"/>
            <a:ext cx="12093241" cy="768085"/>
          </a:xfrm>
        </p:spPr>
        <p:txBody>
          <a:bodyPr/>
          <a:lstStyle/>
          <a:p>
            <a:r>
              <a:rPr lang="en-US" altLang="ko-KR" sz="4400" b="1" dirty="0">
                <a:solidFill>
                  <a:srgbClr val="32AEB8"/>
                </a:solidFill>
              </a:rPr>
              <a:t>Risk Factors: Host/Genetic</a:t>
            </a:r>
            <a:r>
              <a:rPr lang="en-US" altLang="ko-KR" sz="2800" b="1" dirty="0">
                <a:solidFill>
                  <a:srgbClr val="32AEB8"/>
                </a:solidFill>
              </a:rPr>
              <a:t>-2</a:t>
            </a:r>
            <a:endParaRPr lang="en-US" altLang="ko-KR" sz="4400" b="1" dirty="0">
              <a:solidFill>
                <a:srgbClr val="32AEB8"/>
              </a:solidFill>
            </a:endParaRPr>
          </a:p>
        </p:txBody>
      </p:sp>
      <p:sp>
        <p:nvSpPr>
          <p:cNvPr id="8" name="TextBox 7">
            <a:extLst>
              <a:ext uri="{FF2B5EF4-FFF2-40B4-BE49-F238E27FC236}">
                <a16:creationId xmlns:a16="http://schemas.microsoft.com/office/drawing/2014/main" id="{7F573CEF-B22A-4335-BF08-FBDFB3993E07}"/>
              </a:ext>
            </a:extLst>
          </p:cNvPr>
          <p:cNvSpPr txBox="1"/>
          <p:nvPr/>
        </p:nvSpPr>
        <p:spPr>
          <a:xfrm>
            <a:off x="350413" y="6096576"/>
            <a:ext cx="9243038" cy="400110"/>
          </a:xfrm>
          <a:prstGeom prst="rect">
            <a:avLst/>
          </a:prstGeom>
          <a:noFill/>
        </p:spPr>
        <p:txBody>
          <a:bodyPr wrap="square">
            <a:spAutoFit/>
          </a:bodyPr>
          <a:lstStyle/>
          <a:p>
            <a:r>
              <a:rPr lang="en-GB" sz="1000" dirty="0"/>
              <a:t>SIGN &amp; BTS. British Guideline on the Management of Asthma. SIGN-BTS;2019</a:t>
            </a:r>
          </a:p>
          <a:p>
            <a:r>
              <a:rPr lang="en-MY" sz="1000" b="0" i="0" u="none" strike="noStrike" baseline="0" dirty="0"/>
              <a:t>Plaza Moral V, et al. GEMA 5.3. Spanish Guideline </a:t>
            </a:r>
            <a:r>
              <a:rPr lang="en-GB" sz="1000" b="0" i="0" u="none" strike="noStrike" baseline="0" dirty="0"/>
              <a:t>on the Management of Asthma. Open Respir Arch. 2023;5(4):100277.</a:t>
            </a:r>
          </a:p>
        </p:txBody>
      </p:sp>
      <p:sp>
        <p:nvSpPr>
          <p:cNvPr id="4" name="Rectangle 3">
            <a:extLst>
              <a:ext uri="{FF2B5EF4-FFF2-40B4-BE49-F238E27FC236}">
                <a16:creationId xmlns:a16="http://schemas.microsoft.com/office/drawing/2014/main" id="{BB5DE8F5-3E0C-4BB4-B0CA-70F397BE18C1}"/>
              </a:ext>
            </a:extLst>
          </p:cNvPr>
          <p:cNvSpPr/>
          <p:nvPr/>
        </p:nvSpPr>
        <p:spPr>
          <a:xfrm>
            <a:off x="265613" y="1550904"/>
            <a:ext cx="11513099" cy="4093428"/>
          </a:xfrm>
          <a:prstGeom prst="rect">
            <a:avLst/>
          </a:prstGeom>
        </p:spPr>
        <p:txBody>
          <a:bodyPr wrap="square">
            <a:spAutoFit/>
          </a:bodyPr>
          <a:lstStyle/>
          <a:p>
            <a:pPr algn="just"/>
            <a:r>
              <a:rPr lang="en-MY" sz="2600" b="1" dirty="0">
                <a:solidFill>
                  <a:srgbClr val="FF0000"/>
                </a:solidFill>
              </a:rPr>
              <a:t>WHY FEMALE:</a:t>
            </a:r>
            <a:r>
              <a:rPr lang="en-MY" sz="2600" dirty="0">
                <a:solidFill>
                  <a:srgbClr val="000000"/>
                </a:solidFill>
              </a:rPr>
              <a:t> </a:t>
            </a:r>
          </a:p>
          <a:p>
            <a:pPr marL="285750" indent="-285750" algn="just">
              <a:buFont typeface="Arial" panose="020B0604020202020204" pitchFamily="34" charset="0"/>
              <a:buChar char="•"/>
            </a:pPr>
            <a:r>
              <a:rPr lang="en-GB" sz="2600" dirty="0">
                <a:solidFill>
                  <a:srgbClr val="000000"/>
                </a:solidFill>
              </a:rPr>
              <a:t>Sex hormone (</a:t>
            </a:r>
            <a:r>
              <a:rPr lang="en-GB" sz="2600" dirty="0" err="1">
                <a:solidFill>
                  <a:srgbClr val="000000"/>
                </a:solidFill>
              </a:rPr>
              <a:t>estrogen</a:t>
            </a:r>
            <a:r>
              <a:rPr lang="en-GB" sz="2600" dirty="0">
                <a:solidFill>
                  <a:srgbClr val="000000"/>
                </a:solidFill>
              </a:rPr>
              <a:t> &amp; progesterone) - affects airway immune response and inflammatory pathway. </a:t>
            </a:r>
          </a:p>
          <a:p>
            <a:pPr marL="285750" indent="-285750" algn="just">
              <a:buFont typeface="Arial" panose="020B0604020202020204" pitchFamily="34" charset="0"/>
              <a:buChar char="•"/>
            </a:pPr>
            <a:r>
              <a:rPr lang="en-GB" sz="2600" dirty="0" err="1">
                <a:solidFill>
                  <a:srgbClr val="000000"/>
                </a:solidFill>
              </a:rPr>
              <a:t>Estrogen</a:t>
            </a:r>
            <a:r>
              <a:rPr lang="en-GB" sz="2600" dirty="0">
                <a:solidFill>
                  <a:srgbClr val="000000"/>
                </a:solidFill>
              </a:rPr>
              <a:t> enhances Th2-mediated immune response promoting allergic inflammation (IL-4, IL-5, IL-13), </a:t>
            </a:r>
            <a:r>
              <a:rPr lang="en-GB" sz="2600" dirty="0" err="1">
                <a:solidFill>
                  <a:srgbClr val="000000"/>
                </a:solidFill>
              </a:rPr>
              <a:t>IgE</a:t>
            </a:r>
            <a:r>
              <a:rPr lang="en-GB" sz="2600" dirty="0">
                <a:solidFill>
                  <a:srgbClr val="000000"/>
                </a:solidFill>
              </a:rPr>
              <a:t> production, and eosinophilic activity.</a:t>
            </a:r>
            <a:endParaRPr lang="en-MY" sz="2600" baseline="30000" dirty="0">
              <a:solidFill>
                <a:srgbClr val="000000"/>
              </a:solidFill>
            </a:endParaRPr>
          </a:p>
          <a:p>
            <a:pPr marL="285750" indent="-285750" algn="just">
              <a:buFont typeface="Arial" panose="020B0604020202020204" pitchFamily="34" charset="0"/>
              <a:buChar char="•"/>
            </a:pPr>
            <a:r>
              <a:rPr lang="en-GB" sz="2600" dirty="0">
                <a:solidFill>
                  <a:srgbClr val="000000"/>
                </a:solidFill>
              </a:rPr>
              <a:t>Progesterone – increases airway hyperresponsiveness and modulates </a:t>
            </a:r>
            <a:r>
              <a:rPr lang="el-GR" sz="2600" dirty="0">
                <a:solidFill>
                  <a:srgbClr val="000000"/>
                </a:solidFill>
              </a:rPr>
              <a:t>β</a:t>
            </a:r>
            <a:r>
              <a:rPr lang="en-GB" sz="2600" dirty="0">
                <a:solidFill>
                  <a:srgbClr val="000000"/>
                </a:solidFill>
              </a:rPr>
              <a:t>-receptor function.</a:t>
            </a:r>
          </a:p>
          <a:p>
            <a:pPr marL="285750" indent="-285750" algn="just">
              <a:buFont typeface="Arial" panose="020B0604020202020204" pitchFamily="34" charset="0"/>
              <a:buChar char="•"/>
            </a:pPr>
            <a:r>
              <a:rPr lang="en-GB" sz="2600" dirty="0">
                <a:solidFill>
                  <a:srgbClr val="000000"/>
                </a:solidFill>
              </a:rPr>
              <a:t>Airway anatomy – smaller airways &amp; lung volumes</a:t>
            </a:r>
          </a:p>
          <a:p>
            <a:pPr marL="285750" indent="-285750" algn="just">
              <a:buFont typeface="Arial" panose="020B0604020202020204" pitchFamily="34" charset="0"/>
              <a:buChar char="•"/>
            </a:pPr>
            <a:r>
              <a:rPr lang="en-GB" sz="2600" dirty="0">
                <a:solidFill>
                  <a:srgbClr val="000000"/>
                </a:solidFill>
              </a:rPr>
              <a:t>Neuropsychological &amp; stress factors – higher levels of anxiety</a:t>
            </a:r>
          </a:p>
          <a:p>
            <a:pPr marL="285750" indent="-285750" algn="just">
              <a:buFont typeface="Arial" panose="020B0604020202020204" pitchFamily="34" charset="0"/>
              <a:buChar char="•"/>
            </a:pPr>
            <a:r>
              <a:rPr lang="en-MY" sz="2600" dirty="0">
                <a:solidFill>
                  <a:srgbClr val="000000"/>
                </a:solidFill>
              </a:rPr>
              <a:t>Asthma phenotypes: adult-onset asthma, obesity related</a:t>
            </a:r>
          </a:p>
        </p:txBody>
      </p:sp>
    </p:spTree>
    <p:extLst>
      <p:ext uri="{BB962C8B-B14F-4D97-AF65-F5344CB8AC3E}">
        <p14:creationId xmlns:p14="http://schemas.microsoft.com/office/powerpoint/2010/main" val="648139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9A901-6725-4143-ADB5-9DE8EE0AEC0A}"/>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99008D1D-9AB9-EA3A-6C31-2EA66059B3AF}"/>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63AB9E58-AB28-6C73-7DB4-0CC59939CB6E}"/>
                </a:ext>
              </a:extLst>
            </p:cNvPr>
            <p:cNvPicPr>
              <a:picLocks noChangeAspect="1"/>
            </p:cNvPicPr>
            <p:nvPr/>
          </p:nvPicPr>
          <p:blipFill rotWithShape="1">
            <a:blip r:embed="rId3"/>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E7C1B133-7A93-EAEE-C744-D2F8C81CF166}"/>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2" name="Text Placeholder 1">
            <a:extLst>
              <a:ext uri="{FF2B5EF4-FFF2-40B4-BE49-F238E27FC236}">
                <a16:creationId xmlns:a16="http://schemas.microsoft.com/office/drawing/2014/main" id="{37E8959A-D759-EB8F-5460-FB1DD001F2B0}"/>
              </a:ext>
            </a:extLst>
          </p:cNvPr>
          <p:cNvSpPr>
            <a:spLocks noGrp="1"/>
          </p:cNvSpPr>
          <p:nvPr>
            <p:ph type="body" sz="quarter" idx="10"/>
          </p:nvPr>
        </p:nvSpPr>
        <p:spPr>
          <a:xfrm>
            <a:off x="181612" y="361314"/>
            <a:ext cx="12093241" cy="768085"/>
          </a:xfrm>
        </p:spPr>
        <p:txBody>
          <a:bodyPr/>
          <a:lstStyle/>
          <a:p>
            <a:r>
              <a:rPr lang="en-US" altLang="ko-KR" sz="4400" b="1" dirty="0">
                <a:solidFill>
                  <a:srgbClr val="32AEB8"/>
                </a:solidFill>
              </a:rPr>
              <a:t>Risk Factors: Environmental</a:t>
            </a:r>
          </a:p>
        </p:txBody>
      </p:sp>
      <p:sp>
        <p:nvSpPr>
          <p:cNvPr id="4" name="Rectangle 3">
            <a:extLst>
              <a:ext uri="{FF2B5EF4-FFF2-40B4-BE49-F238E27FC236}">
                <a16:creationId xmlns:a16="http://schemas.microsoft.com/office/drawing/2014/main" id="{BA8977F7-8B83-4442-83B5-E90DD6B23D59}"/>
              </a:ext>
            </a:extLst>
          </p:cNvPr>
          <p:cNvSpPr/>
          <p:nvPr/>
        </p:nvSpPr>
        <p:spPr>
          <a:xfrm>
            <a:off x="248771" y="1874728"/>
            <a:ext cx="11437749" cy="3108543"/>
          </a:xfrm>
          <a:prstGeom prst="rect">
            <a:avLst/>
          </a:prstGeom>
        </p:spPr>
        <p:txBody>
          <a:bodyPr wrap="square">
            <a:spAutoFit/>
          </a:bodyPr>
          <a:lstStyle/>
          <a:p>
            <a:pPr marL="4402138" indent="-4402138" algn="just"/>
            <a:r>
              <a:rPr lang="en-GB" sz="2800" b="1" dirty="0">
                <a:solidFill>
                  <a:srgbClr val="FF0000"/>
                </a:solidFill>
              </a:rPr>
              <a:t>Exposure to allergens: </a:t>
            </a:r>
            <a:r>
              <a:rPr lang="en-GB" sz="2800" dirty="0"/>
              <a:t>e.g. house-dust mite, </a:t>
            </a:r>
            <a:r>
              <a:rPr lang="en-MY" sz="2800" dirty="0"/>
              <a:t>pollen, cockroach (aeroallergen)</a:t>
            </a:r>
          </a:p>
          <a:p>
            <a:pPr algn="just"/>
            <a:r>
              <a:rPr lang="en-MY" sz="2800" b="1" dirty="0">
                <a:solidFill>
                  <a:srgbClr val="FF0000"/>
                </a:solidFill>
              </a:rPr>
              <a:t>Tobacco smoke: </a:t>
            </a:r>
            <a:r>
              <a:rPr lang="en-MY" sz="2800" dirty="0"/>
              <a:t>RR=3.9</a:t>
            </a:r>
            <a:r>
              <a:rPr lang="en-MY" sz="2800" dirty="0">
                <a:solidFill>
                  <a:srgbClr val="000000"/>
                </a:solidFill>
              </a:rPr>
              <a:t>, 95% CI</a:t>
            </a:r>
            <a:r>
              <a:rPr lang="en-MY" sz="2800" dirty="0"/>
              <a:t> 1.7 to 8.5 </a:t>
            </a:r>
          </a:p>
          <a:p>
            <a:pPr marL="2867025" algn="just"/>
            <a:r>
              <a:rPr lang="en-MY" sz="2800" dirty="0"/>
              <a:t>HR=1.43</a:t>
            </a:r>
            <a:r>
              <a:rPr lang="en-MY" sz="2800" dirty="0">
                <a:solidFill>
                  <a:srgbClr val="000000"/>
                </a:solidFill>
              </a:rPr>
              <a:t>, 95% CI</a:t>
            </a:r>
            <a:r>
              <a:rPr lang="en-MY" sz="2800" dirty="0"/>
              <a:t> 1.15 to 1.77</a:t>
            </a:r>
            <a:endParaRPr lang="en-MY" sz="2800" baseline="-25000" dirty="0"/>
          </a:p>
          <a:p>
            <a:pPr algn="just"/>
            <a:r>
              <a:rPr lang="en-MY" sz="2800" b="1" dirty="0">
                <a:solidFill>
                  <a:srgbClr val="FF0000"/>
                </a:solidFill>
              </a:rPr>
              <a:t>Air pollution      :</a:t>
            </a:r>
            <a:r>
              <a:rPr lang="en-MY" sz="2800" dirty="0"/>
              <a:t> OR=1.34</a:t>
            </a:r>
            <a:r>
              <a:rPr lang="en-MY" sz="2800" dirty="0">
                <a:solidFill>
                  <a:srgbClr val="000000"/>
                </a:solidFill>
              </a:rPr>
              <a:t>, 95% CI</a:t>
            </a:r>
            <a:r>
              <a:rPr lang="en-MY" sz="2800" dirty="0"/>
              <a:t> 1.17 to 1.54</a:t>
            </a:r>
            <a:endParaRPr lang="en-MY" sz="2800" baseline="-25000" dirty="0"/>
          </a:p>
          <a:p>
            <a:pPr algn="just"/>
            <a:r>
              <a:rPr lang="fr-FR" sz="2800" b="1" dirty="0" err="1">
                <a:solidFill>
                  <a:srgbClr val="FF0000"/>
                </a:solidFill>
              </a:rPr>
              <a:t>Occupational</a:t>
            </a:r>
            <a:r>
              <a:rPr lang="fr-FR" sz="2800" b="1" dirty="0">
                <a:solidFill>
                  <a:srgbClr val="FF0000"/>
                </a:solidFill>
              </a:rPr>
              <a:t> irritants:</a:t>
            </a:r>
            <a:r>
              <a:rPr lang="fr-FR" sz="2800" dirty="0"/>
              <a:t> e.g. </a:t>
            </a:r>
            <a:r>
              <a:rPr lang="fr-FR" sz="2800" dirty="0" err="1"/>
              <a:t>nitrogen</a:t>
            </a:r>
            <a:r>
              <a:rPr lang="fr-FR" sz="2800" dirty="0"/>
              <a:t> </a:t>
            </a:r>
            <a:r>
              <a:rPr lang="fr-FR" sz="2800" dirty="0" err="1"/>
              <a:t>dioxide</a:t>
            </a:r>
            <a:r>
              <a:rPr lang="fr-FR" sz="2800" dirty="0"/>
              <a:t>, </a:t>
            </a:r>
            <a:r>
              <a:rPr lang="fr-FR" sz="2800" dirty="0" err="1"/>
              <a:t>carbon</a:t>
            </a:r>
            <a:r>
              <a:rPr lang="fr-FR" sz="2800" dirty="0"/>
              <a:t> </a:t>
            </a:r>
            <a:r>
              <a:rPr lang="en-MY" sz="2800" dirty="0"/>
              <a:t>monoxide,     </a:t>
            </a:r>
          </a:p>
          <a:p>
            <a:pPr marL="3859213" algn="just"/>
            <a:r>
              <a:rPr lang="en-MY" sz="2800" dirty="0"/>
              <a:t>sulphur dioxide, fine particulate matter</a:t>
            </a:r>
            <a:endParaRPr lang="en-MY" sz="2800" dirty="0">
              <a:solidFill>
                <a:srgbClr val="000000"/>
              </a:solidFill>
            </a:endParaRPr>
          </a:p>
        </p:txBody>
      </p:sp>
      <p:sp>
        <p:nvSpPr>
          <p:cNvPr id="10" name="TextBox 9">
            <a:extLst>
              <a:ext uri="{FF2B5EF4-FFF2-40B4-BE49-F238E27FC236}">
                <a16:creationId xmlns:a16="http://schemas.microsoft.com/office/drawing/2014/main" id="{780962AE-1E03-4974-A564-0240C5DED8AD}"/>
              </a:ext>
            </a:extLst>
          </p:cNvPr>
          <p:cNvSpPr txBox="1"/>
          <p:nvPr/>
        </p:nvSpPr>
        <p:spPr>
          <a:xfrm>
            <a:off x="350413" y="6096576"/>
            <a:ext cx="9243038" cy="400110"/>
          </a:xfrm>
          <a:prstGeom prst="rect">
            <a:avLst/>
          </a:prstGeom>
          <a:noFill/>
        </p:spPr>
        <p:txBody>
          <a:bodyPr wrap="square">
            <a:spAutoFit/>
          </a:bodyPr>
          <a:lstStyle/>
          <a:p>
            <a:r>
              <a:rPr lang="en-GB" sz="1000" dirty="0"/>
              <a:t>SIGN &amp; BTS. British Guideline on the Management of Asthma. SIGN-BTS;2019</a:t>
            </a:r>
          </a:p>
          <a:p>
            <a:r>
              <a:rPr lang="en-MY" sz="1000" b="0" i="0" u="none" strike="noStrike" baseline="0" dirty="0"/>
              <a:t>Plaza Moral V, et al. GEMA 5.3. Spanish Guideline </a:t>
            </a:r>
            <a:r>
              <a:rPr lang="en-GB" sz="1000" b="0" i="0" u="none" strike="noStrike" baseline="0" dirty="0"/>
              <a:t>on the Management of Asthma. Open Respir Arch. 2023;5(4):100277.</a:t>
            </a:r>
          </a:p>
        </p:txBody>
      </p:sp>
    </p:spTree>
    <p:extLst>
      <p:ext uri="{BB962C8B-B14F-4D97-AF65-F5344CB8AC3E}">
        <p14:creationId xmlns:p14="http://schemas.microsoft.com/office/powerpoint/2010/main" val="976198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055C4-7D30-4AC4-B203-5F1EA210FA11}"/>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3AE39516-C718-6889-F3F7-479A0B9CF9E7}"/>
              </a:ext>
            </a:extLst>
          </p:cNvPr>
          <p:cNvGrpSpPr/>
          <p:nvPr/>
        </p:nvGrpSpPr>
        <p:grpSpPr>
          <a:xfrm>
            <a:off x="8839200" y="114068"/>
            <a:ext cx="3352799" cy="694930"/>
            <a:chOff x="8730712" y="176901"/>
            <a:chExt cx="3352799" cy="694930"/>
          </a:xfrm>
        </p:grpSpPr>
        <p:pic>
          <p:nvPicPr>
            <p:cNvPr id="9" name="Picture 8">
              <a:extLst>
                <a:ext uri="{FF2B5EF4-FFF2-40B4-BE49-F238E27FC236}">
                  <a16:creationId xmlns:a16="http://schemas.microsoft.com/office/drawing/2014/main" id="{E089FE2D-D5BF-8E00-FD56-EBA5E0CDB966}"/>
                </a:ext>
              </a:extLst>
            </p:cNvPr>
            <p:cNvPicPr>
              <a:picLocks noChangeAspect="1"/>
            </p:cNvPicPr>
            <p:nvPr/>
          </p:nvPicPr>
          <p:blipFill rotWithShape="1">
            <a:blip r:embed="rId2"/>
            <a:srcRect t="27491" r="-1225" b="11977"/>
            <a:stretch/>
          </p:blipFill>
          <p:spPr>
            <a:xfrm>
              <a:off x="8730712" y="176901"/>
              <a:ext cx="754251" cy="694930"/>
            </a:xfrm>
            <a:prstGeom prst="ellipse">
              <a:avLst/>
            </a:prstGeom>
          </p:spPr>
        </p:pic>
        <p:sp>
          <p:nvSpPr>
            <p:cNvPr id="11" name="TextBox 10">
              <a:extLst>
                <a:ext uri="{FF2B5EF4-FFF2-40B4-BE49-F238E27FC236}">
                  <a16:creationId xmlns:a16="http://schemas.microsoft.com/office/drawing/2014/main" id="{DBE3BF1F-B5E8-B503-068E-3C5BFAA88BFB}"/>
                </a:ext>
              </a:extLst>
            </p:cNvPr>
            <p:cNvSpPr txBox="1"/>
            <p:nvPr/>
          </p:nvSpPr>
          <p:spPr>
            <a:xfrm>
              <a:off x="9484963" y="201201"/>
              <a:ext cx="2598548" cy="646331"/>
            </a:xfrm>
            <a:prstGeom prst="rect">
              <a:avLst/>
            </a:prstGeom>
            <a:noFill/>
          </p:spPr>
          <p:txBody>
            <a:bodyPr wrap="square" rtlCol="0">
              <a:spAutoFit/>
            </a:bodyPr>
            <a:lstStyle/>
            <a:p>
              <a:r>
                <a:rPr lang="en-MY" sz="1200" b="1" dirty="0">
                  <a:solidFill>
                    <a:schemeClr val="accent1"/>
                  </a:solidFill>
                </a:rPr>
                <a:t>Training of Core Trainers on CPG</a:t>
              </a:r>
            </a:p>
            <a:p>
              <a:r>
                <a:rPr lang="en-MY" sz="1200" b="1" dirty="0">
                  <a:solidFill>
                    <a:schemeClr val="accent6"/>
                  </a:solidFill>
                </a:rPr>
                <a:t>Management of Asthma in Adults </a:t>
              </a:r>
            </a:p>
            <a:p>
              <a:r>
                <a:rPr lang="en-MY" sz="1200" b="1" dirty="0">
                  <a:solidFill>
                    <a:schemeClr val="accent6"/>
                  </a:solidFill>
                </a:rPr>
                <a:t>(Second Edition)</a:t>
              </a:r>
            </a:p>
          </p:txBody>
        </p:sp>
      </p:grpSp>
      <p:sp>
        <p:nvSpPr>
          <p:cNvPr id="13" name="Content Placeholder 2">
            <a:extLst>
              <a:ext uri="{FF2B5EF4-FFF2-40B4-BE49-F238E27FC236}">
                <a16:creationId xmlns:a16="http://schemas.microsoft.com/office/drawing/2014/main" id="{0E72EBCD-F715-B295-E18F-AFDB13C9D41E}"/>
              </a:ext>
            </a:extLst>
          </p:cNvPr>
          <p:cNvSpPr txBox="1">
            <a:spLocks/>
          </p:cNvSpPr>
          <p:nvPr/>
        </p:nvSpPr>
        <p:spPr>
          <a:xfrm>
            <a:off x="299260" y="1811971"/>
            <a:ext cx="11612249" cy="4027847"/>
          </a:xfrm>
          <a:prstGeom prst="rect">
            <a:avLst/>
          </a:prstGeom>
        </p:spPr>
        <p:txBody>
          <a:bodyPr>
            <a:normAutofit/>
          </a:bodyPr>
          <a:lst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a:lstStyle>
          <a:p>
            <a:r>
              <a:rPr lang="en-GB" sz="3200" dirty="0">
                <a:solidFill>
                  <a:srgbClr val="000000"/>
                </a:solidFill>
              </a:rPr>
              <a:t>Younger maternal age</a:t>
            </a:r>
          </a:p>
          <a:p>
            <a:r>
              <a:rPr lang="en-GB" sz="3200" dirty="0">
                <a:solidFill>
                  <a:srgbClr val="000000"/>
                </a:solidFill>
              </a:rPr>
              <a:t>Maternal pre-eclampsia</a:t>
            </a:r>
          </a:p>
          <a:p>
            <a:r>
              <a:rPr lang="en-GB" sz="3200" dirty="0">
                <a:solidFill>
                  <a:srgbClr val="000000"/>
                </a:solidFill>
              </a:rPr>
              <a:t>Maternal tobacco consumption during pregnancy</a:t>
            </a:r>
          </a:p>
          <a:p>
            <a:r>
              <a:rPr lang="en-GB" sz="3200" dirty="0">
                <a:solidFill>
                  <a:srgbClr val="000000"/>
                </a:solidFill>
              </a:rPr>
              <a:t>Born via caesarean section</a:t>
            </a:r>
          </a:p>
          <a:p>
            <a:r>
              <a:rPr lang="en-GB" sz="3200" dirty="0">
                <a:solidFill>
                  <a:srgbClr val="000000"/>
                </a:solidFill>
              </a:rPr>
              <a:t>History of not receiving breastmilk</a:t>
            </a:r>
          </a:p>
          <a:p>
            <a:r>
              <a:rPr lang="en-GB" sz="3200" dirty="0">
                <a:solidFill>
                  <a:srgbClr val="000000"/>
                </a:solidFill>
              </a:rPr>
              <a:t>Lower pulmonary function of neonates</a:t>
            </a:r>
            <a:endParaRPr lang="en-MY" sz="3200" dirty="0">
              <a:solidFill>
                <a:srgbClr val="000000"/>
              </a:solidFill>
            </a:endParaRPr>
          </a:p>
        </p:txBody>
      </p:sp>
      <p:sp>
        <p:nvSpPr>
          <p:cNvPr id="2" name="Text Placeholder 1">
            <a:extLst>
              <a:ext uri="{FF2B5EF4-FFF2-40B4-BE49-F238E27FC236}">
                <a16:creationId xmlns:a16="http://schemas.microsoft.com/office/drawing/2014/main" id="{46B59EE2-BC9B-13EA-0B87-0D65187DC683}"/>
              </a:ext>
            </a:extLst>
          </p:cNvPr>
          <p:cNvSpPr>
            <a:spLocks noGrp="1"/>
          </p:cNvSpPr>
          <p:nvPr>
            <p:ph type="body" sz="quarter" idx="10"/>
          </p:nvPr>
        </p:nvSpPr>
        <p:spPr>
          <a:xfrm>
            <a:off x="299260" y="494412"/>
            <a:ext cx="12093241" cy="768085"/>
          </a:xfrm>
        </p:spPr>
        <p:txBody>
          <a:bodyPr/>
          <a:lstStyle/>
          <a:p>
            <a:pPr>
              <a:spcBef>
                <a:spcPts val="0"/>
              </a:spcBef>
            </a:pPr>
            <a:r>
              <a:rPr lang="en-US" altLang="ko-KR" sz="4400" b="1" dirty="0">
                <a:solidFill>
                  <a:srgbClr val="32AEB8"/>
                </a:solidFill>
              </a:rPr>
              <a:t>Risk Factors: </a:t>
            </a:r>
          </a:p>
          <a:p>
            <a:pPr>
              <a:spcBef>
                <a:spcPts val="0"/>
              </a:spcBef>
            </a:pPr>
            <a:r>
              <a:rPr lang="en-US" altLang="ko-KR" sz="4400" b="1" dirty="0">
                <a:solidFill>
                  <a:srgbClr val="32AEB8"/>
                </a:solidFill>
              </a:rPr>
              <a:t>Perinatal/Childhood</a:t>
            </a:r>
            <a:endParaRPr lang="en-US" altLang="ko-KR" sz="4000" b="1" dirty="0">
              <a:solidFill>
                <a:srgbClr val="32AEB8"/>
              </a:solidFill>
            </a:endParaRPr>
          </a:p>
        </p:txBody>
      </p:sp>
      <p:sp>
        <p:nvSpPr>
          <p:cNvPr id="8" name="TextBox 7">
            <a:extLst>
              <a:ext uri="{FF2B5EF4-FFF2-40B4-BE49-F238E27FC236}">
                <a16:creationId xmlns:a16="http://schemas.microsoft.com/office/drawing/2014/main" id="{3B7D0BE9-2DD4-45F2-9316-FDC7FF6C1AE5}"/>
              </a:ext>
            </a:extLst>
          </p:cNvPr>
          <p:cNvSpPr txBox="1"/>
          <p:nvPr/>
        </p:nvSpPr>
        <p:spPr>
          <a:xfrm>
            <a:off x="350413" y="6096576"/>
            <a:ext cx="9243038" cy="400110"/>
          </a:xfrm>
          <a:prstGeom prst="rect">
            <a:avLst/>
          </a:prstGeom>
          <a:noFill/>
        </p:spPr>
        <p:txBody>
          <a:bodyPr wrap="square">
            <a:spAutoFit/>
          </a:bodyPr>
          <a:lstStyle/>
          <a:p>
            <a:r>
              <a:rPr lang="en-GB" sz="1000" dirty="0"/>
              <a:t>SIGN &amp; BTS. British Guideline on the Management of Asthma. SIGN-BTS;2019</a:t>
            </a:r>
          </a:p>
          <a:p>
            <a:r>
              <a:rPr lang="en-MY" sz="1000" b="0" i="0" u="none" strike="noStrike" baseline="0" dirty="0"/>
              <a:t>Plaza Moral V, et al. GEMA 5.3. Spanish Guideline </a:t>
            </a:r>
            <a:r>
              <a:rPr lang="en-GB" sz="1000" b="0" i="0" u="none" strike="noStrike" baseline="0" dirty="0"/>
              <a:t>on the Management of Asthma. Open Respir Arch. 2023;5(4):100277.</a:t>
            </a:r>
          </a:p>
        </p:txBody>
      </p:sp>
    </p:spTree>
    <p:extLst>
      <p:ext uri="{BB962C8B-B14F-4D97-AF65-F5344CB8AC3E}">
        <p14:creationId xmlns:p14="http://schemas.microsoft.com/office/powerpoint/2010/main" val="3798842776"/>
      </p:ext>
    </p:extLst>
  </p:cSld>
  <p:clrMapOvr>
    <a:masterClrMapping/>
  </p:clrMapOvr>
</p:sld>
</file>

<file path=ppt/theme/theme1.xml><?xml version="1.0" encoding="utf-8"?>
<a:theme xmlns:a="http://schemas.openxmlformats.org/drawingml/2006/main" name="Cover and End Slide Master">
  <a:themeElements>
    <a:clrScheme name="ALLPPT-COLOR-A19">
      <a:dk1>
        <a:sysClr val="windowText" lastClr="000000"/>
      </a:dk1>
      <a:lt1>
        <a:sysClr val="window" lastClr="FFFFFF"/>
      </a:lt1>
      <a:dk2>
        <a:srgbClr val="1F497D"/>
      </a:dk2>
      <a:lt2>
        <a:srgbClr val="EEECE1"/>
      </a:lt2>
      <a:accent1>
        <a:srgbClr val="32AEB8"/>
      </a:accent1>
      <a:accent2>
        <a:srgbClr val="F2A40D"/>
      </a:accent2>
      <a:accent3>
        <a:srgbClr val="32AEB8"/>
      </a:accent3>
      <a:accent4>
        <a:srgbClr val="F2A40D"/>
      </a:accent4>
      <a:accent5>
        <a:srgbClr val="32AEB8"/>
      </a:accent5>
      <a:accent6>
        <a:srgbClr val="F2A40D"/>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19">
      <a:dk1>
        <a:sysClr val="windowText" lastClr="000000"/>
      </a:dk1>
      <a:lt1>
        <a:sysClr val="window" lastClr="FFFFFF"/>
      </a:lt1>
      <a:dk2>
        <a:srgbClr val="1F497D"/>
      </a:dk2>
      <a:lt2>
        <a:srgbClr val="EEECE1"/>
      </a:lt2>
      <a:accent1>
        <a:srgbClr val="32AEB8"/>
      </a:accent1>
      <a:accent2>
        <a:srgbClr val="F2A40D"/>
      </a:accent2>
      <a:accent3>
        <a:srgbClr val="32AEB8"/>
      </a:accent3>
      <a:accent4>
        <a:srgbClr val="F2A40D"/>
      </a:accent4>
      <a:accent5>
        <a:srgbClr val="32AEB8"/>
      </a:accent5>
      <a:accent6>
        <a:srgbClr val="F2A40D"/>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2AEB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1_Contents Slide Master">
  <a:themeElements>
    <a:clrScheme name="ALLPPT-COLOR-A19">
      <a:dk1>
        <a:sysClr val="windowText" lastClr="000000"/>
      </a:dk1>
      <a:lt1>
        <a:sysClr val="window" lastClr="FFFFFF"/>
      </a:lt1>
      <a:dk2>
        <a:srgbClr val="1F497D"/>
      </a:dk2>
      <a:lt2>
        <a:srgbClr val="EEECE1"/>
      </a:lt2>
      <a:accent1>
        <a:srgbClr val="32AEB8"/>
      </a:accent1>
      <a:accent2>
        <a:srgbClr val="F2A40D"/>
      </a:accent2>
      <a:accent3>
        <a:srgbClr val="32AEB8"/>
      </a:accent3>
      <a:accent4>
        <a:srgbClr val="F2A40D"/>
      </a:accent4>
      <a:accent5>
        <a:srgbClr val="32AEB8"/>
      </a:accent5>
      <a:accent6>
        <a:srgbClr val="F2A40D"/>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2AEB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24</TotalTime>
  <Words>3577</Words>
  <Application>Microsoft Office PowerPoint</Application>
  <PresentationFormat>Widescreen</PresentationFormat>
  <Paragraphs>444</Paragraphs>
  <Slides>53</Slides>
  <Notes>39</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53</vt:i4>
      </vt:variant>
    </vt:vector>
  </HeadingPairs>
  <TitlesOfParts>
    <vt:vector size="66" baseType="lpstr">
      <vt:lpstr>맑은 고딕</vt:lpstr>
      <vt:lpstr>Arial</vt:lpstr>
      <vt:lpstr>Arial Unicode MS</vt:lpstr>
      <vt:lpstr>ArialMT</vt:lpstr>
      <vt:lpstr>Bradley Hand ITC</vt:lpstr>
      <vt:lpstr>Calibri</vt:lpstr>
      <vt:lpstr>Cambria Math</vt:lpstr>
      <vt:lpstr>Courier New</vt:lpstr>
      <vt:lpstr>Ink Free</vt:lpstr>
      <vt:lpstr>Wingdings</vt:lpstr>
      <vt:lpstr>Cover and End Slide Master</vt:lpstr>
      <vt:lpstr>Contents Slide Master</vt:lpstr>
      <vt:lpstr>1_Contents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Scenario 2 – Peak Flow 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discussion 1</dc:title>
  <dc:creator>Andrea Ban</dc:creator>
  <cp:lastModifiedBy>DELL</cp:lastModifiedBy>
  <cp:revision>65</cp:revision>
  <dcterms:created xsi:type="dcterms:W3CDTF">2025-01-09T03:45:35Z</dcterms:created>
  <dcterms:modified xsi:type="dcterms:W3CDTF">2025-11-20T02:54:05Z</dcterms:modified>
</cp:coreProperties>
</file>