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8" r:id="rId22"/>
    <p:sldId id="276" r:id="rId23"/>
    <p:sldId id="277" r:id="rId24"/>
    <p:sldId id="280" r:id="rId25"/>
    <p:sldId id="281" r:id="rId26"/>
    <p:sldId id="279" r:id="rId27"/>
    <p:sldId id="294" r:id="rId28"/>
    <p:sldId id="282" r:id="rId29"/>
    <p:sldId id="283" r:id="rId30"/>
    <p:sldId id="293" r:id="rId31"/>
    <p:sldId id="284" r:id="rId32"/>
    <p:sldId id="285" r:id="rId33"/>
    <p:sldId id="286" r:id="rId34"/>
    <p:sldId id="287" r:id="rId35"/>
    <p:sldId id="288" r:id="rId36"/>
    <p:sldId id="289" r:id="rId37"/>
    <p:sldId id="290" r:id="rId38"/>
    <p:sldId id="291" r:id="rId39"/>
    <p:sldId id="292" r:id="rId40"/>
  </p:sldIdLst>
  <p:sldSz cx="12192000" cy="6858000"/>
  <p:notesSz cx="6858000" cy="9144000"/>
  <p:embeddedFontLst>
    <p:embeddedFont>
      <p:font typeface="Stardos Stencil" panose="020B0604020202020204" charset="0"/>
      <p:regular r:id="rId42"/>
      <p:bold r:id="rId43"/>
    </p:embeddedFont>
    <p:embeddedFont>
      <p:font typeface="Trebuchet MS" panose="020B0603020202020204" pitchFamily="3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2" roundtripDataSignature="AMtx7mjhx6cVZvQ5tAAtiRcwN7MwaRhl1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OHCIS Use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946BFD9-631A-4508-8478-6C64A302C2D8}">
  <a:tblStyle styleId="{0946BFD9-631A-4508-8478-6C64A302C2D8}" styleName="Table_0">
    <a:wholeTbl>
      <a:tcTxStyle b="off" i="off">
        <a:font>
          <a:latin typeface="Trebuchet MS"/>
          <a:ea typeface="Trebuchet MS"/>
          <a:cs typeface="Trebuchet MS"/>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EF4E7"/>
          </a:solidFill>
        </a:fill>
      </a:tcStyle>
    </a:wholeTbl>
    <a:band1H>
      <a:tcTxStyle/>
      <a:tcStyle>
        <a:tcBdr/>
        <a:fill>
          <a:solidFill>
            <a:srgbClr val="DBE9CB"/>
          </a:solidFill>
        </a:fill>
      </a:tcStyle>
    </a:band1H>
    <a:band2H>
      <a:tcTxStyle/>
      <a:tcStyle>
        <a:tcBdr/>
      </a:tcStyle>
    </a:band2H>
    <a:band1V>
      <a:tcTxStyle/>
      <a:tcStyle>
        <a:tcBdr/>
        <a:fill>
          <a:solidFill>
            <a:srgbClr val="DBE9CB"/>
          </a:solidFill>
        </a:fill>
      </a:tcStyle>
    </a:band1V>
    <a:band2V>
      <a:tcTxStyle/>
      <a:tcStyle>
        <a:tcBdr/>
      </a:tcStyle>
    </a:band2V>
    <a:lastCol>
      <a:tcTxStyle b="on" i="off">
        <a:font>
          <a:latin typeface="Trebuchet MS"/>
          <a:ea typeface="Trebuchet MS"/>
          <a:cs typeface="Trebuchet MS"/>
        </a:font>
        <a:schemeClr val="lt1"/>
      </a:tcTxStyle>
      <a:tcStyle>
        <a:tcBdr/>
        <a:fill>
          <a:solidFill>
            <a:schemeClr val="accent1"/>
          </a:solidFill>
        </a:fill>
      </a:tcStyle>
    </a:lastCol>
    <a:firstCol>
      <a:tcTxStyle b="on" i="off">
        <a:font>
          <a:latin typeface="Trebuchet MS"/>
          <a:ea typeface="Trebuchet MS"/>
          <a:cs typeface="Trebuchet MS"/>
        </a:font>
        <a:schemeClr val="lt1"/>
      </a:tcTxStyle>
      <a:tcStyle>
        <a:tcBdr/>
        <a:fill>
          <a:solidFill>
            <a:schemeClr val="accent1"/>
          </a:solidFill>
        </a:fill>
      </a:tcStyle>
    </a:firstCol>
    <a:lastRow>
      <a:tcTxStyle b="on" i="off">
        <a:font>
          <a:latin typeface="Trebuchet MS"/>
          <a:ea typeface="Trebuchet MS"/>
          <a:cs typeface="Trebuchet MS"/>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Trebuchet MS"/>
          <a:ea typeface="Trebuchet MS"/>
          <a:cs typeface="Trebuchet MS"/>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256587AD-7D89-4209-97FD-8926DE505AC3}"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56"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5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veensathia@gmail.com" userId="211fe96359f3d81b" providerId="LiveId" clId="{3ABB6809-9C4B-4E22-96F3-02ADEA031D66}"/>
    <pc:docChg chg="modSld sldOrd">
      <pc:chgData name="parveensathia@gmail.com" userId="211fe96359f3d81b" providerId="LiveId" clId="{3ABB6809-9C4B-4E22-96F3-02ADEA031D66}" dt="2025-10-01T03:45:16.436" v="1"/>
      <pc:docMkLst>
        <pc:docMk/>
      </pc:docMkLst>
      <pc:sldChg chg="ord">
        <pc:chgData name="parveensathia@gmail.com" userId="211fe96359f3d81b" providerId="LiveId" clId="{3ABB6809-9C4B-4E22-96F3-02ADEA031D66}" dt="2025-10-01T03:45:16.436" v="1"/>
        <pc:sldMkLst>
          <pc:docMk/>
          <pc:sldMk cId="0" sldId="2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1" name="Google Shape;371;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9626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15170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61496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9" name="Google Shape;37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a:extLst>
            <a:ext uri="{FF2B5EF4-FFF2-40B4-BE49-F238E27FC236}">
              <a16:creationId xmlns:a16="http://schemas.microsoft.com/office/drawing/2014/main" id="{8FD97D3A-3575-E448-9126-CFF93A99CC50}"/>
            </a:ext>
          </a:extLst>
        </p:cNvPr>
        <p:cNvGrpSpPr/>
        <p:nvPr/>
      </p:nvGrpSpPr>
      <p:grpSpPr>
        <a:xfrm>
          <a:off x="0" y="0"/>
          <a:ext cx="0" cy="0"/>
          <a:chOff x="0" y="0"/>
          <a:chExt cx="0" cy="0"/>
        </a:xfrm>
      </p:grpSpPr>
      <p:sp>
        <p:nvSpPr>
          <p:cNvPr id="391" name="Google Shape;391;p26:notes">
            <a:extLst>
              <a:ext uri="{FF2B5EF4-FFF2-40B4-BE49-F238E27FC236}">
                <a16:creationId xmlns:a16="http://schemas.microsoft.com/office/drawing/2014/main" id="{06C58D98-E1A6-E2D6-98BC-441E6A934FE8}"/>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p26:notes">
            <a:extLst>
              <a:ext uri="{FF2B5EF4-FFF2-40B4-BE49-F238E27FC236}">
                <a16:creationId xmlns:a16="http://schemas.microsoft.com/office/drawing/2014/main" id="{CEFE859F-87B6-E846-903C-6ADC273377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50810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7FC1E43D-A600-015F-EF83-EAB126D45B74}"/>
            </a:ext>
          </a:extLst>
        </p:cNvPr>
        <p:cNvGrpSpPr/>
        <p:nvPr/>
      </p:nvGrpSpPr>
      <p:grpSpPr>
        <a:xfrm>
          <a:off x="0" y="0"/>
          <a:ext cx="0" cy="0"/>
          <a:chOff x="0" y="0"/>
          <a:chExt cx="0" cy="0"/>
        </a:xfrm>
      </p:grpSpPr>
      <p:sp>
        <p:nvSpPr>
          <p:cNvPr id="408" name="Google Shape;408;p28:notes">
            <a:extLst>
              <a:ext uri="{FF2B5EF4-FFF2-40B4-BE49-F238E27FC236}">
                <a16:creationId xmlns:a16="http://schemas.microsoft.com/office/drawing/2014/main" id="{75A71980-F1F3-D1B4-46EA-A28B35A5D4CC}"/>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28:notes">
            <a:extLst>
              <a:ext uri="{FF2B5EF4-FFF2-40B4-BE49-F238E27FC236}">
                <a16:creationId xmlns:a16="http://schemas.microsoft.com/office/drawing/2014/main" id="{3A64F900-37BF-8D43-DE59-027E78DD93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35745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4" name="Google Shape;46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0" name="Google Shape;470;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1" name="Google Shape;471;p3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9" name="Google Shape;479;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0" name="Google Shape;21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 name="Google Shape;23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6"/>
        <p:cNvGrpSpPr/>
        <p:nvPr/>
      </p:nvGrpSpPr>
      <p:grpSpPr>
        <a:xfrm>
          <a:off x="0" y="0"/>
          <a:ext cx="0" cy="0"/>
          <a:chOff x="0" y="0"/>
          <a:chExt cx="0" cy="0"/>
        </a:xfrm>
      </p:grpSpPr>
      <p:grpSp>
        <p:nvGrpSpPr>
          <p:cNvPr id="27" name="Google Shape;27;p39"/>
          <p:cNvGrpSpPr/>
          <p:nvPr/>
        </p:nvGrpSpPr>
        <p:grpSpPr>
          <a:xfrm>
            <a:off x="0" y="-8467"/>
            <a:ext cx="12192000" cy="6866467"/>
            <a:chOff x="0" y="-8467"/>
            <a:chExt cx="12192000" cy="6866467"/>
          </a:xfrm>
        </p:grpSpPr>
        <p:cxnSp>
          <p:nvCxnSpPr>
            <p:cNvPr id="28" name="Google Shape;28;p39"/>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29" name="Google Shape;29;p39"/>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30" name="Google Shape;30;p39"/>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31" name="Google Shape;31;p39"/>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32" name="Google Shape;32;p39"/>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9"/>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34" name="Google Shape;34;p39"/>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35" name="Google Shape;35;p39"/>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36" name="Google Shape;36;p39"/>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9"/>
            <p:cNvSpPr/>
            <p:nvPr/>
          </p:nvSpPr>
          <p:spPr>
            <a:xfrm rot="10800000">
              <a:off x="0" y="0"/>
              <a:ext cx="842596" cy="5666154"/>
            </a:xfrm>
            <a:prstGeom prst="triangle">
              <a:avLst>
                <a:gd name="adj" fmla="val 10000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 name="Google Shape;38;p39"/>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lvl1pPr lvl="0" algn="r">
              <a:spcBef>
                <a:spcPts val="0"/>
              </a:spcBef>
              <a:spcAft>
                <a:spcPts val="0"/>
              </a:spcAft>
              <a:buClr>
                <a:schemeClr val="accent1"/>
              </a:buClr>
              <a:buSzPts val="5400"/>
              <a:buFont typeface="Trebuchet MS"/>
              <a:buNone/>
              <a:defRPr sz="5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9"/>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lvl1pPr lvl="0" algn="r">
              <a:spcBef>
                <a:spcPts val="1000"/>
              </a:spcBef>
              <a:spcAft>
                <a:spcPts val="0"/>
              </a:spcAft>
              <a:buSzPts val="1440"/>
              <a:buNone/>
              <a:defRPr>
                <a:solidFill>
                  <a:srgbClr val="7F7F7F"/>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a:endParaRPr/>
          </a:p>
        </p:txBody>
      </p:sp>
      <p:sp>
        <p:nvSpPr>
          <p:cNvPr id="40" name="Google Shape;40;p3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3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94"/>
        <p:cNvGrpSpPr/>
        <p:nvPr/>
      </p:nvGrpSpPr>
      <p:grpSpPr>
        <a:xfrm>
          <a:off x="0" y="0"/>
          <a:ext cx="0" cy="0"/>
          <a:chOff x="0" y="0"/>
          <a:chExt cx="0" cy="0"/>
        </a:xfrm>
      </p:grpSpPr>
      <p:sp>
        <p:nvSpPr>
          <p:cNvPr id="95" name="Google Shape;95;p48"/>
          <p:cNvSpPr txBox="1">
            <a:spLocks noGrp="1"/>
          </p:cNvSpPr>
          <p:nvPr>
            <p:ph type="title"/>
          </p:nvPr>
        </p:nvSpPr>
        <p:spPr>
          <a:xfrm>
            <a:off x="677335" y="609600"/>
            <a:ext cx="8596668" cy="3403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48"/>
          <p:cNvSpPr txBox="1">
            <a:spLocks noGrp="1"/>
          </p:cNvSpPr>
          <p:nvPr>
            <p:ph type="body" idx="1"/>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97" name="Google Shape;97;p4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4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00"/>
        <p:cNvGrpSpPr/>
        <p:nvPr/>
      </p:nvGrpSpPr>
      <p:grpSpPr>
        <a:xfrm>
          <a:off x="0" y="0"/>
          <a:ext cx="0" cy="0"/>
          <a:chOff x="0" y="0"/>
          <a:chExt cx="0" cy="0"/>
        </a:xfrm>
      </p:grpSpPr>
      <p:sp>
        <p:nvSpPr>
          <p:cNvPr id="101" name="Google Shape;101;p49"/>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49"/>
          <p:cNvSpPr txBox="1">
            <a:spLocks noGrp="1"/>
          </p:cNvSpPr>
          <p:nvPr>
            <p:ph type="body" idx="1"/>
          </p:nvPr>
        </p:nvSpPr>
        <p:spPr>
          <a:xfrm>
            <a:off x="1366139" y="3632200"/>
            <a:ext cx="7224524" cy="381000"/>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280"/>
              <a:buFont typeface="Trebuchet MS"/>
              <a:buNone/>
              <a:defRPr sz="1600">
                <a:solidFill>
                  <a:srgbClr val="7F7F7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03" name="Google Shape;103;p49"/>
          <p:cNvSpPr txBox="1">
            <a:spLocks noGrp="1"/>
          </p:cNvSpPr>
          <p:nvPr>
            <p:ph type="body" idx="2"/>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04" name="Google Shape;104;p4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4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4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07" name="Google Shape;107;p49"/>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
        <p:nvSpPr>
          <p:cNvPr id="108" name="Google Shape;108;p49"/>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sz="1800">
              <a:solidFill>
                <a:srgbClr val="BFE47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9"/>
        <p:cNvGrpSpPr/>
        <p:nvPr/>
      </p:nvGrpSpPr>
      <p:grpSpPr>
        <a:xfrm>
          <a:off x="0" y="0"/>
          <a:ext cx="0" cy="0"/>
          <a:chOff x="0" y="0"/>
          <a:chExt cx="0" cy="0"/>
        </a:xfrm>
      </p:grpSpPr>
      <p:sp>
        <p:nvSpPr>
          <p:cNvPr id="110" name="Google Shape;110;p50"/>
          <p:cNvSpPr txBox="1">
            <a:spLocks noGrp="1"/>
          </p:cNvSpPr>
          <p:nvPr>
            <p:ph type="title"/>
          </p:nvPr>
        </p:nvSpPr>
        <p:spPr>
          <a:xfrm>
            <a:off x="677335" y="1931988"/>
            <a:ext cx="8596668" cy="259546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50"/>
          <p:cNvSpPr txBox="1">
            <a:spLocks noGrp="1"/>
          </p:cNvSpPr>
          <p:nvPr>
            <p:ph type="body" idx="1"/>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12" name="Google Shape;112;p5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5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5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15"/>
        <p:cNvGrpSpPr/>
        <p:nvPr/>
      </p:nvGrpSpPr>
      <p:grpSpPr>
        <a:xfrm>
          <a:off x="0" y="0"/>
          <a:ext cx="0" cy="0"/>
          <a:chOff x="0" y="0"/>
          <a:chExt cx="0" cy="0"/>
        </a:xfrm>
      </p:grpSpPr>
      <p:sp>
        <p:nvSpPr>
          <p:cNvPr id="116" name="Google Shape;116;p51"/>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51"/>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rgbClr val="3F3F3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18" name="Google Shape;118;p51"/>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19" name="Google Shape;119;p5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5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5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22" name="Google Shape;122;p51"/>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
        <p:nvSpPr>
          <p:cNvPr id="123" name="Google Shape;123;p51"/>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24"/>
        <p:cNvGrpSpPr/>
        <p:nvPr/>
      </p:nvGrpSpPr>
      <p:grpSpPr>
        <a:xfrm>
          <a:off x="0" y="0"/>
          <a:ext cx="0" cy="0"/>
          <a:chOff x="0" y="0"/>
          <a:chExt cx="0" cy="0"/>
        </a:xfrm>
      </p:grpSpPr>
      <p:sp>
        <p:nvSpPr>
          <p:cNvPr id="125" name="Google Shape;125;p52"/>
          <p:cNvSpPr txBox="1">
            <a:spLocks noGrp="1"/>
          </p:cNvSpPr>
          <p:nvPr>
            <p:ph type="title"/>
          </p:nvPr>
        </p:nvSpPr>
        <p:spPr>
          <a:xfrm>
            <a:off x="685799" y="609600"/>
            <a:ext cx="8588203"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52"/>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chemeClr val="accent1"/>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27" name="Google Shape;127;p52"/>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28" name="Google Shape;128;p5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5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5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1"/>
        <p:cNvGrpSpPr/>
        <p:nvPr/>
      </p:nvGrpSpPr>
      <p:grpSpPr>
        <a:xfrm>
          <a:off x="0" y="0"/>
          <a:ext cx="0" cy="0"/>
          <a:chOff x="0" y="0"/>
          <a:chExt cx="0" cy="0"/>
        </a:xfrm>
      </p:grpSpPr>
      <p:sp>
        <p:nvSpPr>
          <p:cNvPr id="132" name="Google Shape;132;p53"/>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53"/>
          <p:cNvSpPr txBox="1">
            <a:spLocks noGrp="1"/>
          </p:cNvSpPr>
          <p:nvPr>
            <p:ph type="body" idx="1"/>
          </p:nvPr>
        </p:nvSpPr>
        <p:spPr>
          <a:xfrm rot="5400000">
            <a:off x="3035281" y="-197358"/>
            <a:ext cx="3880773" cy="8596668"/>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34" name="Google Shape;134;p5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5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5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sp>
        <p:nvSpPr>
          <p:cNvPr id="138" name="Google Shape;138;p54"/>
          <p:cNvSpPr txBox="1">
            <a:spLocks noGrp="1"/>
          </p:cNvSpPr>
          <p:nvPr>
            <p:ph type="title"/>
          </p:nvPr>
        </p:nvSpPr>
        <p:spPr>
          <a:xfrm rot="5400000">
            <a:off x="5994319" y="2582953"/>
            <a:ext cx="5251451" cy="1304743"/>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54"/>
          <p:cNvSpPr txBox="1">
            <a:spLocks noGrp="1"/>
          </p:cNvSpPr>
          <p:nvPr>
            <p:ph type="body" idx="1"/>
          </p:nvPr>
        </p:nvSpPr>
        <p:spPr>
          <a:xfrm rot="5400000">
            <a:off x="1581685" y="-294750"/>
            <a:ext cx="5251450" cy="706015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40" name="Google Shape;140;p5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5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5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3"/>
        <p:cNvGrpSpPr/>
        <p:nvPr/>
      </p:nvGrpSpPr>
      <p:grpSpPr>
        <a:xfrm>
          <a:off x="0" y="0"/>
          <a:ext cx="0" cy="0"/>
          <a:chOff x="0" y="0"/>
          <a:chExt cx="0" cy="0"/>
        </a:xfrm>
      </p:grpSpPr>
      <p:sp>
        <p:nvSpPr>
          <p:cNvPr id="44" name="Google Shape;44;p40"/>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40"/>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6" name="Google Shape;46;p4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
        <p:nvSpPr>
          <p:cNvPr id="50" name="Google Shape;50;p4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4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3"/>
        <p:cNvGrpSpPr/>
        <p:nvPr/>
      </p:nvGrpSpPr>
      <p:grpSpPr>
        <a:xfrm>
          <a:off x="0" y="0"/>
          <a:ext cx="0" cy="0"/>
          <a:chOff x="0" y="0"/>
          <a:chExt cx="0" cy="0"/>
        </a:xfrm>
      </p:grpSpPr>
      <p:sp>
        <p:nvSpPr>
          <p:cNvPr id="54" name="Google Shape;54;p42"/>
          <p:cNvSpPr txBox="1">
            <a:spLocks noGrp="1"/>
          </p:cNvSpPr>
          <p:nvPr>
            <p:ph type="title"/>
          </p:nvPr>
        </p:nvSpPr>
        <p:spPr>
          <a:xfrm>
            <a:off x="677335" y="2700867"/>
            <a:ext cx="8596668" cy="1826581"/>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000"/>
              <a:buFont typeface="Trebuchet MS"/>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42"/>
          <p:cNvSpPr txBox="1">
            <a:spLocks noGrp="1"/>
          </p:cNvSpPr>
          <p:nvPr>
            <p:ph type="body" idx="1"/>
          </p:nvPr>
        </p:nvSpPr>
        <p:spPr>
          <a:xfrm>
            <a:off x="677335" y="4527448"/>
            <a:ext cx="8596668"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56" name="Google Shape;56;p4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4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4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43"/>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43"/>
          <p:cNvSpPr txBox="1">
            <a:spLocks noGrp="1"/>
          </p:cNvSpPr>
          <p:nvPr>
            <p:ph type="body" idx="1"/>
          </p:nvPr>
        </p:nvSpPr>
        <p:spPr>
          <a:xfrm>
            <a:off x="677334" y="2160589"/>
            <a:ext cx="4184035" cy="3880772"/>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2" name="Google Shape;62;p43"/>
          <p:cNvSpPr txBox="1">
            <a:spLocks noGrp="1"/>
          </p:cNvSpPr>
          <p:nvPr>
            <p:ph type="body" idx="2"/>
          </p:nvPr>
        </p:nvSpPr>
        <p:spPr>
          <a:xfrm>
            <a:off x="5089970" y="2160589"/>
            <a:ext cx="4184034"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3" name="Google Shape;63;p4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4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4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6"/>
        <p:cNvGrpSpPr/>
        <p:nvPr/>
      </p:nvGrpSpPr>
      <p:grpSpPr>
        <a:xfrm>
          <a:off x="0" y="0"/>
          <a:ext cx="0" cy="0"/>
          <a:chOff x="0" y="0"/>
          <a:chExt cx="0" cy="0"/>
        </a:xfrm>
      </p:grpSpPr>
      <p:sp>
        <p:nvSpPr>
          <p:cNvPr id="67" name="Google Shape;67;p44"/>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44"/>
          <p:cNvSpPr txBox="1">
            <a:spLocks noGrp="1"/>
          </p:cNvSpPr>
          <p:nvPr>
            <p:ph type="body" idx="1"/>
          </p:nvPr>
        </p:nvSpPr>
        <p:spPr>
          <a:xfrm>
            <a:off x="675745" y="2160983"/>
            <a:ext cx="4185623"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69" name="Google Shape;69;p44"/>
          <p:cNvSpPr txBox="1">
            <a:spLocks noGrp="1"/>
          </p:cNvSpPr>
          <p:nvPr>
            <p:ph type="body" idx="2"/>
          </p:nvPr>
        </p:nvSpPr>
        <p:spPr>
          <a:xfrm>
            <a:off x="675745" y="2737245"/>
            <a:ext cx="4185623"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70" name="Google Shape;70;p44"/>
          <p:cNvSpPr txBox="1">
            <a:spLocks noGrp="1"/>
          </p:cNvSpPr>
          <p:nvPr>
            <p:ph type="body" idx="3"/>
          </p:nvPr>
        </p:nvSpPr>
        <p:spPr>
          <a:xfrm>
            <a:off x="5088383" y="2160983"/>
            <a:ext cx="418561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71" name="Google Shape;71;p44"/>
          <p:cNvSpPr txBox="1">
            <a:spLocks noGrp="1"/>
          </p:cNvSpPr>
          <p:nvPr>
            <p:ph type="body" idx="4"/>
          </p:nvPr>
        </p:nvSpPr>
        <p:spPr>
          <a:xfrm>
            <a:off x="5088384" y="2737245"/>
            <a:ext cx="4185617"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72" name="Google Shape;72;p4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4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5"/>
        <p:cNvGrpSpPr/>
        <p:nvPr/>
      </p:nvGrpSpPr>
      <p:grpSpPr>
        <a:xfrm>
          <a:off x="0" y="0"/>
          <a:ext cx="0" cy="0"/>
          <a:chOff x="0" y="0"/>
          <a:chExt cx="0" cy="0"/>
        </a:xfrm>
      </p:grpSpPr>
      <p:sp>
        <p:nvSpPr>
          <p:cNvPr id="76" name="Google Shape;76;p45"/>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4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0"/>
        <p:cNvGrpSpPr/>
        <p:nvPr/>
      </p:nvGrpSpPr>
      <p:grpSpPr>
        <a:xfrm>
          <a:off x="0" y="0"/>
          <a:ext cx="0" cy="0"/>
          <a:chOff x="0" y="0"/>
          <a:chExt cx="0" cy="0"/>
        </a:xfrm>
      </p:grpSpPr>
      <p:sp>
        <p:nvSpPr>
          <p:cNvPr id="81" name="Google Shape;81;p46"/>
          <p:cNvSpPr txBox="1">
            <a:spLocks noGrp="1"/>
          </p:cNvSpPr>
          <p:nvPr>
            <p:ph type="title"/>
          </p:nvPr>
        </p:nvSpPr>
        <p:spPr>
          <a:xfrm>
            <a:off x="677334" y="1498604"/>
            <a:ext cx="3854528" cy="127846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000"/>
              <a:buFont typeface="Trebuchet MS"/>
              <a:buNone/>
              <a:defRPr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46"/>
          <p:cNvSpPr txBox="1">
            <a:spLocks noGrp="1"/>
          </p:cNvSpPr>
          <p:nvPr>
            <p:ph type="body" idx="1"/>
          </p:nvPr>
        </p:nvSpPr>
        <p:spPr>
          <a:xfrm>
            <a:off x="4760461" y="514924"/>
            <a:ext cx="4513541" cy="552643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83" name="Google Shape;83;p46"/>
          <p:cNvSpPr txBox="1">
            <a:spLocks noGrp="1"/>
          </p:cNvSpPr>
          <p:nvPr>
            <p:ph type="body" idx="2"/>
          </p:nvPr>
        </p:nvSpPr>
        <p:spPr>
          <a:xfrm>
            <a:off x="677334" y="2777069"/>
            <a:ext cx="3854528" cy="25844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1120"/>
              <a:buNone/>
              <a:defRPr sz="1400"/>
            </a:lvl2pPr>
            <a:lvl3pPr marL="1371600" lvl="2" indent="-228600" algn="l">
              <a:spcBef>
                <a:spcPts val="1000"/>
              </a:spcBef>
              <a:spcAft>
                <a:spcPts val="0"/>
              </a:spcAft>
              <a:buSzPts val="960"/>
              <a:buNone/>
              <a:defRPr sz="1200"/>
            </a:lvl3pPr>
            <a:lvl4pPr marL="1828800" lvl="3" indent="-228600" algn="l">
              <a:spcBef>
                <a:spcPts val="1000"/>
              </a:spcBef>
              <a:spcAft>
                <a:spcPts val="0"/>
              </a:spcAft>
              <a:buSzPts val="800"/>
              <a:buNone/>
              <a:defRPr sz="1000"/>
            </a:lvl4pPr>
            <a:lvl5pPr marL="2286000" lvl="4" indent="-228600" algn="l">
              <a:spcBef>
                <a:spcPts val="1000"/>
              </a:spcBef>
              <a:spcAft>
                <a:spcPts val="0"/>
              </a:spcAft>
              <a:buSzPts val="800"/>
              <a:buNone/>
              <a:defRPr sz="1000"/>
            </a:lvl5pPr>
            <a:lvl6pPr marL="2743200" lvl="5" indent="-228600" algn="l">
              <a:spcBef>
                <a:spcPts val="1000"/>
              </a:spcBef>
              <a:spcAft>
                <a:spcPts val="0"/>
              </a:spcAft>
              <a:buSzPts val="800"/>
              <a:buNone/>
              <a:defRPr sz="1000"/>
            </a:lvl6pPr>
            <a:lvl7pPr marL="3200400" lvl="6" indent="-228600" algn="l">
              <a:spcBef>
                <a:spcPts val="1000"/>
              </a:spcBef>
              <a:spcAft>
                <a:spcPts val="0"/>
              </a:spcAft>
              <a:buSzPts val="800"/>
              <a:buNone/>
              <a:defRPr sz="1000"/>
            </a:lvl7pPr>
            <a:lvl8pPr marL="3657600" lvl="7" indent="-228600" algn="l">
              <a:spcBef>
                <a:spcPts val="1000"/>
              </a:spcBef>
              <a:spcAft>
                <a:spcPts val="0"/>
              </a:spcAft>
              <a:buSzPts val="800"/>
              <a:buNone/>
              <a:defRPr sz="1000"/>
            </a:lvl8pPr>
            <a:lvl9pPr marL="4114800" lvl="8" indent="-228600" algn="l">
              <a:spcBef>
                <a:spcPts val="1000"/>
              </a:spcBef>
              <a:spcAft>
                <a:spcPts val="0"/>
              </a:spcAft>
              <a:buSzPts val="800"/>
              <a:buNone/>
              <a:defRPr sz="1000"/>
            </a:lvl9pPr>
          </a:lstStyle>
          <a:p>
            <a:endParaRPr/>
          </a:p>
        </p:txBody>
      </p:sp>
      <p:sp>
        <p:nvSpPr>
          <p:cNvPr id="84" name="Google Shape;84;p4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4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4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7"/>
        <p:cNvGrpSpPr/>
        <p:nvPr/>
      </p:nvGrpSpPr>
      <p:grpSpPr>
        <a:xfrm>
          <a:off x="0" y="0"/>
          <a:ext cx="0" cy="0"/>
          <a:chOff x="0" y="0"/>
          <a:chExt cx="0" cy="0"/>
        </a:xfrm>
      </p:grpSpPr>
      <p:sp>
        <p:nvSpPr>
          <p:cNvPr id="88" name="Google Shape;88;p47"/>
          <p:cNvSpPr txBox="1">
            <a:spLocks noGrp="1"/>
          </p:cNvSpPr>
          <p:nvPr>
            <p:ph type="title"/>
          </p:nvPr>
        </p:nvSpPr>
        <p:spPr>
          <a:xfrm>
            <a:off x="677334" y="4800600"/>
            <a:ext cx="8596667"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400"/>
              <a:buFont typeface="Trebuchet MS"/>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47"/>
          <p:cNvSpPr>
            <a:spLocks noGrp="1"/>
          </p:cNvSpPr>
          <p:nvPr>
            <p:ph type="pic" idx="2"/>
          </p:nvPr>
        </p:nvSpPr>
        <p:spPr>
          <a:xfrm>
            <a:off x="677334" y="609600"/>
            <a:ext cx="8596668" cy="3845718"/>
          </a:xfrm>
          <a:prstGeom prst="rect">
            <a:avLst/>
          </a:prstGeom>
          <a:noFill/>
          <a:ln>
            <a:noFill/>
          </a:ln>
        </p:spPr>
      </p:sp>
      <p:sp>
        <p:nvSpPr>
          <p:cNvPr id="90" name="Google Shape;90;p47"/>
          <p:cNvSpPr txBox="1">
            <a:spLocks noGrp="1"/>
          </p:cNvSpPr>
          <p:nvPr>
            <p:ph type="body" idx="1"/>
          </p:nvPr>
        </p:nvSpPr>
        <p:spPr>
          <a:xfrm>
            <a:off x="677334" y="5367338"/>
            <a:ext cx="8596667" cy="67402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960"/>
              <a:buNone/>
              <a:defRPr sz="12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91" name="Google Shape;91;p4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4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38"/>
          <p:cNvGrpSpPr/>
          <p:nvPr/>
        </p:nvGrpSpPr>
        <p:grpSpPr>
          <a:xfrm>
            <a:off x="0" y="-8467"/>
            <a:ext cx="12192000" cy="6866467"/>
            <a:chOff x="0" y="-8467"/>
            <a:chExt cx="12192000" cy="6866467"/>
          </a:xfrm>
        </p:grpSpPr>
        <p:cxnSp>
          <p:nvCxnSpPr>
            <p:cNvPr id="11" name="Google Shape;11;p38"/>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12" name="Google Shape;12;p38"/>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13" name="Google Shape;13;p38"/>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4" name="Google Shape;14;p38"/>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5" name="Google Shape;15;p38"/>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8"/>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17" name="Google Shape;17;p38"/>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18" name="Google Shape;18;p38"/>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9" name="Google Shape;19;p38"/>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8"/>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8"/>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spcBef>
                <a:spcPts val="0"/>
              </a:spcBef>
              <a:spcAft>
                <a:spcPts val="0"/>
              </a:spcAft>
              <a:buClr>
                <a:schemeClr val="accent1"/>
              </a:buClr>
              <a:buSzPts val="3600"/>
              <a:buFont typeface="Trebuchet MS"/>
              <a:buNone/>
              <a:defRPr sz="3600" b="0" i="0" u="none" strike="noStrike" cap="none">
                <a:solidFill>
                  <a:schemeClr val="accen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22" name="Google Shape;22;p38"/>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23" name="Google Shape;23;p3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4" name="Google Shape;24;p3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5" name="Google Shape;25;p3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accent1"/>
                </a:solidFill>
                <a:latin typeface="Trebuchet MS"/>
                <a:ea typeface="Trebuchet MS"/>
                <a:cs typeface="Trebuchet MS"/>
                <a:sym typeface="Trebuchet MS"/>
              </a:defRPr>
            </a:lvl1pPr>
            <a:lvl2pPr marL="0" marR="0" lvl="1" indent="0" algn="r" rtl="0">
              <a:spcBef>
                <a:spcPts val="0"/>
              </a:spcBef>
              <a:buNone/>
              <a:defRPr sz="900" b="0" i="0" u="none" strike="noStrike" cap="none">
                <a:solidFill>
                  <a:schemeClr val="accent1"/>
                </a:solidFill>
                <a:latin typeface="Trebuchet MS"/>
                <a:ea typeface="Trebuchet MS"/>
                <a:cs typeface="Trebuchet MS"/>
                <a:sym typeface="Trebuchet MS"/>
              </a:defRPr>
            </a:lvl2pPr>
            <a:lvl3pPr marL="0" marR="0" lvl="2" indent="0" algn="r" rtl="0">
              <a:spcBef>
                <a:spcPts val="0"/>
              </a:spcBef>
              <a:buNone/>
              <a:defRPr sz="900" b="0" i="0" u="none" strike="noStrike" cap="none">
                <a:solidFill>
                  <a:schemeClr val="accent1"/>
                </a:solidFill>
                <a:latin typeface="Trebuchet MS"/>
                <a:ea typeface="Trebuchet MS"/>
                <a:cs typeface="Trebuchet MS"/>
                <a:sym typeface="Trebuchet MS"/>
              </a:defRPr>
            </a:lvl3pPr>
            <a:lvl4pPr marL="0" marR="0" lvl="3" indent="0" algn="r" rtl="0">
              <a:spcBef>
                <a:spcPts val="0"/>
              </a:spcBef>
              <a:buNone/>
              <a:defRPr sz="900" b="0" i="0" u="none" strike="noStrike" cap="none">
                <a:solidFill>
                  <a:schemeClr val="accent1"/>
                </a:solidFill>
                <a:latin typeface="Trebuchet MS"/>
                <a:ea typeface="Trebuchet MS"/>
                <a:cs typeface="Trebuchet MS"/>
                <a:sym typeface="Trebuchet MS"/>
              </a:defRPr>
            </a:lvl4pPr>
            <a:lvl5pPr marL="0" marR="0" lvl="4" indent="0" algn="r" rtl="0">
              <a:spcBef>
                <a:spcPts val="0"/>
              </a:spcBef>
              <a:buNone/>
              <a:defRPr sz="900" b="0" i="0" u="none" strike="noStrike" cap="none">
                <a:solidFill>
                  <a:schemeClr val="accent1"/>
                </a:solidFill>
                <a:latin typeface="Trebuchet MS"/>
                <a:ea typeface="Trebuchet MS"/>
                <a:cs typeface="Trebuchet MS"/>
                <a:sym typeface="Trebuchet MS"/>
              </a:defRPr>
            </a:lvl5pPr>
            <a:lvl6pPr marL="0" marR="0" lvl="5" indent="0" algn="r" rtl="0">
              <a:spcBef>
                <a:spcPts val="0"/>
              </a:spcBef>
              <a:buNone/>
              <a:defRPr sz="900" b="0" i="0" u="none" strike="noStrike" cap="none">
                <a:solidFill>
                  <a:schemeClr val="accent1"/>
                </a:solidFill>
                <a:latin typeface="Trebuchet MS"/>
                <a:ea typeface="Trebuchet MS"/>
                <a:cs typeface="Trebuchet MS"/>
                <a:sym typeface="Trebuchet MS"/>
              </a:defRPr>
            </a:lvl6pPr>
            <a:lvl7pPr marL="0" marR="0" lvl="6" indent="0" algn="r" rtl="0">
              <a:spcBef>
                <a:spcPts val="0"/>
              </a:spcBef>
              <a:buNone/>
              <a:defRPr sz="900" b="0" i="0" u="none" strike="noStrike" cap="none">
                <a:solidFill>
                  <a:schemeClr val="accent1"/>
                </a:solidFill>
                <a:latin typeface="Trebuchet MS"/>
                <a:ea typeface="Trebuchet MS"/>
                <a:cs typeface="Trebuchet MS"/>
                <a:sym typeface="Trebuchet MS"/>
              </a:defRPr>
            </a:lvl7pPr>
            <a:lvl8pPr marL="0" marR="0" lvl="7" indent="0" algn="r" rtl="0">
              <a:spcBef>
                <a:spcPts val="0"/>
              </a:spcBef>
              <a:buNone/>
              <a:defRPr sz="900" b="0" i="0" u="none" strike="noStrike" cap="none">
                <a:solidFill>
                  <a:schemeClr val="accent1"/>
                </a:solidFill>
                <a:latin typeface="Trebuchet MS"/>
                <a:ea typeface="Trebuchet MS"/>
                <a:cs typeface="Trebuchet MS"/>
                <a:sym typeface="Trebuchet MS"/>
              </a:defRPr>
            </a:lvl8pPr>
            <a:lvl9pPr marL="0" marR="0" lvl="8" indent="0" algn="r" rtl="0">
              <a:spcBef>
                <a:spcPts val="0"/>
              </a:spcBef>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
          <p:cNvSpPr txBox="1"/>
          <p:nvPr/>
        </p:nvSpPr>
        <p:spPr>
          <a:xfrm>
            <a:off x="941696" y="464024"/>
            <a:ext cx="4490113"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i="0" u="none" strike="noStrike" cap="none">
                <a:solidFill>
                  <a:schemeClr val="dk1"/>
                </a:solidFill>
                <a:latin typeface="Arial Rounded"/>
                <a:ea typeface="Arial Rounded"/>
                <a:cs typeface="Arial Rounded"/>
                <a:sym typeface="Arial Rounded"/>
              </a:rPr>
              <a:t>TRAINING of CORE TRAINERS </a:t>
            </a:r>
            <a:endParaRPr sz="1600" b="1">
              <a:solidFill>
                <a:schemeClr val="dk1"/>
              </a:solidFill>
              <a:latin typeface="Arial Rounded"/>
              <a:ea typeface="Arial Rounded"/>
              <a:cs typeface="Arial Rounded"/>
              <a:sym typeface="Arial Rounded"/>
            </a:endParaRPr>
          </a:p>
          <a:p>
            <a:pPr marL="0" marR="0" lvl="0" indent="0" algn="l" rtl="0">
              <a:spcBef>
                <a:spcPts val="0"/>
              </a:spcBef>
              <a:spcAft>
                <a:spcPts val="0"/>
              </a:spcAft>
              <a:buNone/>
            </a:pPr>
            <a:endParaRPr sz="1800" b="1">
              <a:solidFill>
                <a:schemeClr val="dk1"/>
              </a:solidFill>
              <a:latin typeface="Arial Rounded"/>
              <a:ea typeface="Arial Rounded"/>
              <a:cs typeface="Arial Rounded"/>
              <a:sym typeface="Arial Rounded"/>
            </a:endParaRPr>
          </a:p>
        </p:txBody>
      </p:sp>
      <p:sp>
        <p:nvSpPr>
          <p:cNvPr id="148" name="Google Shape;148;p1"/>
          <p:cNvSpPr txBox="1"/>
          <p:nvPr/>
        </p:nvSpPr>
        <p:spPr>
          <a:xfrm>
            <a:off x="941696" y="1072728"/>
            <a:ext cx="5868537"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Rounded"/>
                <a:ea typeface="Arial Rounded"/>
                <a:cs typeface="Arial Rounded"/>
                <a:sym typeface="Arial Rounded"/>
              </a:rPr>
              <a:t>CLINICAL PRACTICE GUIDELINES</a:t>
            </a:r>
            <a:endParaRPr/>
          </a:p>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9" name="Google Shape;149;p1"/>
          <p:cNvSpPr txBox="1"/>
          <p:nvPr/>
        </p:nvSpPr>
        <p:spPr>
          <a:xfrm>
            <a:off x="118280" y="2064620"/>
            <a:ext cx="11955440" cy="160043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dirty="0">
                <a:solidFill>
                  <a:schemeClr val="dk1"/>
                </a:solidFill>
                <a:latin typeface="Arial Rounded"/>
                <a:ea typeface="Arial Rounded"/>
                <a:cs typeface="Arial Rounded"/>
                <a:sym typeface="Arial Rounded"/>
              </a:rPr>
              <a:t>MANAGEMENT of EARLY CHILDHOOD CARIES</a:t>
            </a:r>
            <a:endParaRPr dirty="0"/>
          </a:p>
          <a:p>
            <a:pPr marL="0" marR="0" lvl="0" indent="0" algn="ctr" rtl="0">
              <a:spcBef>
                <a:spcPts val="0"/>
              </a:spcBef>
              <a:spcAft>
                <a:spcPts val="0"/>
              </a:spcAft>
              <a:buNone/>
            </a:pPr>
            <a:r>
              <a:rPr lang="en-US" sz="4000" b="1" dirty="0">
                <a:solidFill>
                  <a:schemeClr val="dk1"/>
                </a:solidFill>
                <a:latin typeface="Arial Rounded"/>
                <a:ea typeface="Arial Rounded"/>
                <a:cs typeface="Arial Rounded"/>
                <a:sym typeface="Arial Rounded"/>
              </a:rPr>
              <a:t>(3</a:t>
            </a:r>
            <a:r>
              <a:rPr lang="en-US" sz="4000" b="1" baseline="30000" dirty="0">
                <a:solidFill>
                  <a:schemeClr val="dk1"/>
                </a:solidFill>
                <a:latin typeface="Arial Rounded"/>
                <a:ea typeface="Arial Rounded"/>
                <a:cs typeface="Arial Rounded"/>
                <a:sym typeface="Arial Rounded"/>
              </a:rPr>
              <a:t>RD</a:t>
            </a:r>
            <a:r>
              <a:rPr lang="en-US" sz="4000" b="1" dirty="0">
                <a:solidFill>
                  <a:schemeClr val="dk1"/>
                </a:solidFill>
                <a:latin typeface="Arial Rounded"/>
                <a:ea typeface="Arial Rounded"/>
                <a:cs typeface="Arial Rounded"/>
                <a:sym typeface="Arial Rounded"/>
              </a:rPr>
              <a:t> EDITION) </a:t>
            </a:r>
            <a:endParaRPr dirty="0"/>
          </a:p>
          <a:p>
            <a:pPr marL="0" marR="0" lvl="0" indent="0" algn="l" rtl="0">
              <a:spcBef>
                <a:spcPts val="0"/>
              </a:spcBef>
              <a:spcAft>
                <a:spcPts val="0"/>
              </a:spcAft>
              <a:buNone/>
            </a:pPr>
            <a:endParaRPr sz="1800" dirty="0">
              <a:solidFill>
                <a:schemeClr val="dk1"/>
              </a:solidFill>
              <a:latin typeface="Trebuchet MS"/>
              <a:ea typeface="Trebuchet MS"/>
              <a:cs typeface="Trebuchet MS"/>
              <a:sym typeface="Trebuchet MS"/>
            </a:endParaRPr>
          </a:p>
        </p:txBody>
      </p:sp>
      <p:pic>
        <p:nvPicPr>
          <p:cNvPr id="150" name="Google Shape;150;p1"/>
          <p:cNvPicPr preferRelativeResize="0"/>
          <p:nvPr/>
        </p:nvPicPr>
        <p:blipFill rotWithShape="1">
          <a:blip r:embed="rId3">
            <a:alphaModFix/>
          </a:blip>
          <a:srcRect/>
          <a:stretch/>
        </p:blipFill>
        <p:spPr>
          <a:xfrm>
            <a:off x="259307" y="4458428"/>
            <a:ext cx="1897039" cy="1897039"/>
          </a:xfrm>
          <a:prstGeom prst="rect">
            <a:avLst/>
          </a:prstGeom>
          <a:noFill/>
          <a:ln>
            <a:noFill/>
          </a:ln>
        </p:spPr>
      </p:pic>
      <p:pic>
        <p:nvPicPr>
          <p:cNvPr id="151" name="Google Shape;151;p1"/>
          <p:cNvPicPr preferRelativeResize="0"/>
          <p:nvPr/>
        </p:nvPicPr>
        <p:blipFill rotWithShape="1">
          <a:blip r:embed="rId4">
            <a:alphaModFix/>
          </a:blip>
          <a:srcRect l="4483" t="8839" r="3523" b="9537"/>
          <a:stretch/>
        </p:blipFill>
        <p:spPr>
          <a:xfrm>
            <a:off x="7895230" y="85792"/>
            <a:ext cx="3937379" cy="1963081"/>
          </a:xfrm>
          <a:prstGeom prst="rect">
            <a:avLst/>
          </a:prstGeom>
          <a:noFill/>
          <a:ln>
            <a:noFill/>
          </a:ln>
        </p:spPr>
      </p:pic>
      <p:sp>
        <p:nvSpPr>
          <p:cNvPr id="152" name="Google Shape;152;p1"/>
          <p:cNvSpPr/>
          <p:nvPr/>
        </p:nvSpPr>
        <p:spPr>
          <a:xfrm>
            <a:off x="2292822" y="3888401"/>
            <a:ext cx="7956646"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a:ea typeface="Arial"/>
                <a:cs typeface="Arial"/>
                <a:sym typeface="Arial"/>
              </a:rPr>
              <a:t>Dr. Azhani Bt Ismail</a:t>
            </a:r>
            <a:endParaRPr/>
          </a:p>
          <a:p>
            <a:pPr marL="0" marR="0" lvl="0" indent="0" algn="l" rtl="0">
              <a:spcBef>
                <a:spcPts val="0"/>
              </a:spcBef>
              <a:spcAft>
                <a:spcPts val="0"/>
              </a:spcAft>
              <a:buNone/>
            </a:pPr>
            <a:r>
              <a:rPr lang="en-US" sz="1800">
                <a:solidFill>
                  <a:schemeClr val="dk1"/>
                </a:solidFill>
                <a:latin typeface="Trebuchet MS"/>
                <a:ea typeface="Trebuchet MS"/>
                <a:cs typeface="Trebuchet MS"/>
                <a:sym typeface="Trebuchet MS"/>
              </a:rPr>
              <a:t>Dental Public Health Specialist</a:t>
            </a:r>
            <a:endParaRPr/>
          </a:p>
          <a:p>
            <a:pPr marL="0" marR="0" lvl="0" indent="0" algn="l" rtl="0">
              <a:spcBef>
                <a:spcPts val="0"/>
              </a:spcBef>
              <a:spcAft>
                <a:spcPts val="0"/>
              </a:spcAft>
              <a:buNone/>
            </a:pPr>
            <a:r>
              <a:rPr lang="en-US" sz="1800">
                <a:solidFill>
                  <a:schemeClr val="dk1"/>
                </a:solidFill>
                <a:latin typeface="Trebuchet MS"/>
                <a:ea typeface="Trebuchet MS"/>
                <a:cs typeface="Trebuchet MS"/>
                <a:sym typeface="Trebuchet MS"/>
              </a:rPr>
              <a:t>Pejabat Kesihatan Pergigian Daerah, Batu Pahat, Johor</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153" name="Google Shape;153;p1"/>
          <p:cNvSpPr/>
          <p:nvPr/>
        </p:nvSpPr>
        <p:spPr>
          <a:xfrm>
            <a:off x="2254154" y="5127407"/>
            <a:ext cx="7683691" cy="369332"/>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en-US" sz="1800" b="1">
                <a:solidFill>
                  <a:schemeClr val="dk1"/>
                </a:solidFill>
                <a:latin typeface="Arial Rounded"/>
                <a:ea typeface="Arial Rounded"/>
                <a:cs typeface="Arial Rounded"/>
                <a:sym typeface="Arial Rounded"/>
              </a:rPr>
              <a:t>Lecture 2 : Prevention Method Part 1 </a:t>
            </a:r>
            <a:endParaRPr sz="1800" b="1">
              <a:solidFill>
                <a:schemeClr val="dk1"/>
              </a:solidFill>
              <a:latin typeface="Arial Rounded"/>
              <a:ea typeface="Arial Rounded"/>
              <a:cs typeface="Arial Rounded"/>
              <a:sym typeface="Arial Rounded"/>
            </a:endParaRPr>
          </a:p>
        </p:txBody>
      </p:sp>
      <p:pic>
        <p:nvPicPr>
          <p:cNvPr id="154" name="Google Shape;154;p1"/>
          <p:cNvPicPr preferRelativeResize="0"/>
          <p:nvPr/>
        </p:nvPicPr>
        <p:blipFill rotWithShape="1">
          <a:blip r:embed="rId5">
            <a:alphaModFix/>
          </a:blip>
          <a:srcRect/>
          <a:stretch/>
        </p:blipFill>
        <p:spPr>
          <a:xfrm>
            <a:off x="10112991" y="4078150"/>
            <a:ext cx="1719618" cy="2657593"/>
          </a:xfrm>
          <a:prstGeom prst="rect">
            <a:avLst/>
          </a:prstGeom>
          <a:noFill/>
          <a:ln w="76200" cap="flat" cmpd="sng">
            <a:solidFill>
              <a:srgbClr val="486112"/>
            </a:solidFill>
            <a:prstDash val="solid"/>
            <a:round/>
            <a:headEnd type="none" w="sm" len="sm"/>
            <a:tailEnd type="none" w="sm" len="sm"/>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0"/>
          <p:cNvSpPr txBox="1">
            <a:spLocks noGrp="1"/>
          </p:cNvSpPr>
          <p:nvPr>
            <p:ph type="title"/>
          </p:nvPr>
        </p:nvSpPr>
        <p:spPr>
          <a:xfrm>
            <a:off x="1775520" y="34384"/>
            <a:ext cx="8229600" cy="1143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600"/>
              <a:buFont typeface="Stardos Stencil"/>
              <a:buNone/>
            </a:pPr>
            <a:r>
              <a:rPr lang="en-US" dirty="0">
                <a:solidFill>
                  <a:srgbClr val="0070C0"/>
                </a:solidFill>
                <a:latin typeface="Stardos Stencil"/>
                <a:ea typeface="Stardos Stencil"/>
                <a:cs typeface="Stardos Stencil"/>
                <a:sym typeface="Stardos Stencil"/>
              </a:rPr>
              <a:t> PLAQUE CONTROL</a:t>
            </a:r>
            <a:endParaRPr dirty="0"/>
          </a:p>
        </p:txBody>
      </p:sp>
      <p:sp>
        <p:nvSpPr>
          <p:cNvPr id="249" name="Google Shape;249;p10"/>
          <p:cNvSpPr txBox="1">
            <a:spLocks noGrp="1"/>
          </p:cNvSpPr>
          <p:nvPr>
            <p:ph type="body" idx="1"/>
          </p:nvPr>
        </p:nvSpPr>
        <p:spPr>
          <a:xfrm>
            <a:off x="334537" y="1268760"/>
            <a:ext cx="10424967" cy="5040560"/>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Chemical agents </a:t>
            </a:r>
            <a:r>
              <a:rPr lang="en-US" sz="2400" dirty="0">
                <a:latin typeface="Arial"/>
                <a:ea typeface="Arial"/>
                <a:cs typeface="Arial"/>
                <a:sym typeface="Arial"/>
              </a:rPr>
              <a:t>such as chlorhexidine (gels, varnish and mouthrinses), xylitol (tablets, wipes and confection), and 0.3% triclosan varnish play a role in plaque control and preventing dental </a:t>
            </a:r>
            <a:r>
              <a:rPr lang="en-US" sz="2400" dirty="0">
                <a:solidFill>
                  <a:srgbClr val="FF0000"/>
                </a:solidFill>
                <a:latin typeface="Arial"/>
                <a:ea typeface="Arial"/>
                <a:cs typeface="Arial"/>
                <a:sym typeface="Arial"/>
              </a:rPr>
              <a:t>caries as adjunct to proper mechanical plaque control </a:t>
            </a:r>
            <a:r>
              <a:rPr lang="en-US" sz="2400" dirty="0">
                <a:latin typeface="Arial"/>
                <a:ea typeface="Arial"/>
                <a:cs typeface="Arial"/>
                <a:sym typeface="Arial"/>
              </a:rPr>
              <a:t>methods.(Wang et al., 2017; Vyas et al., 2021)</a:t>
            </a:r>
            <a:endParaRPr dirty="0"/>
          </a:p>
          <a:p>
            <a:pPr marL="342900" lvl="0" indent="-342900" algn="l" rtl="0">
              <a:spcBef>
                <a:spcPts val="1000"/>
              </a:spcBef>
              <a:spcAft>
                <a:spcPts val="0"/>
              </a:spcAft>
              <a:buClr>
                <a:schemeClr val="tx1"/>
              </a:buClr>
              <a:buSzPts val="1920"/>
              <a:buFont typeface="Arial" panose="020B0604020202020204" pitchFamily="34" charset="0"/>
              <a:buChar char="•"/>
            </a:pPr>
            <a:endParaRPr sz="2400" dirty="0">
              <a:latin typeface="Arial"/>
              <a:ea typeface="Arial"/>
              <a:cs typeface="Arial"/>
              <a:sym typeface="Arial"/>
            </a:endParaRPr>
          </a:p>
          <a:p>
            <a:pPr marL="342900" lvl="0" indent="-342900" algn="l" rtl="0">
              <a:spcBef>
                <a:spcPts val="1000"/>
              </a:spcBef>
              <a:spcAft>
                <a:spcPts val="0"/>
              </a:spcAft>
              <a:buClr>
                <a:schemeClr val="tx1"/>
              </a:buClr>
              <a:buSzPts val="1920"/>
              <a:buFont typeface="Arial" panose="020B0604020202020204" pitchFamily="34" charset="0"/>
              <a:buChar char="•"/>
            </a:pPr>
            <a:r>
              <a:rPr lang="en-US" sz="2400" dirty="0">
                <a:latin typeface="Arial"/>
                <a:ea typeface="Arial"/>
                <a:cs typeface="Arial"/>
                <a:sym typeface="Arial"/>
              </a:rPr>
              <a:t>The CPG DG members opine that the </a:t>
            </a:r>
            <a:r>
              <a:rPr lang="en-US" sz="2400" dirty="0">
                <a:solidFill>
                  <a:srgbClr val="FF0000"/>
                </a:solidFill>
                <a:latin typeface="Arial"/>
                <a:ea typeface="Arial"/>
                <a:cs typeface="Arial"/>
                <a:sym typeface="Arial"/>
              </a:rPr>
              <a:t>selection of the chemical agent, its dosage, and how it is applied, must be thoughtfully evaluated according to each patient's unique risk factors, age, and specific requirements</a:t>
            </a:r>
            <a:r>
              <a:rPr lang="en-US" sz="2400" dirty="0">
                <a:latin typeface="Arial"/>
                <a:ea typeface="Arial"/>
                <a:cs typeface="Arial"/>
                <a:sym typeface="Arial"/>
              </a:rPr>
              <a:t>. </a:t>
            </a:r>
            <a:endParaRPr sz="2400" dirty="0">
              <a:latin typeface="Arial"/>
              <a:ea typeface="Arial"/>
              <a:cs typeface="Arial"/>
              <a:sym typeface="Arial"/>
            </a:endParaRPr>
          </a:p>
          <a:p>
            <a:pPr marL="342900" lvl="0" indent="-220980" algn="l" rtl="0">
              <a:spcBef>
                <a:spcPts val="1000"/>
              </a:spcBef>
              <a:spcAft>
                <a:spcPts val="0"/>
              </a:spcAft>
              <a:buSzPts val="1920"/>
              <a:buNone/>
            </a:pPr>
            <a:endParaRPr sz="2400" dirty="0">
              <a:latin typeface="Arial"/>
              <a:ea typeface="Arial"/>
              <a:cs typeface="Arial"/>
              <a:sym typeface="Arial"/>
            </a:endParaRPr>
          </a:p>
        </p:txBody>
      </p:sp>
      <p:sp>
        <p:nvSpPr>
          <p:cNvPr id="250" name="Google Shape;250;p1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1"/>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SzPts val="4320"/>
              <a:buNone/>
            </a:pPr>
            <a:endParaRPr sz="5400"/>
          </a:p>
          <a:p>
            <a:pPr marL="0" lvl="0" indent="0" algn="l" rtl="0">
              <a:spcBef>
                <a:spcPts val="1000"/>
              </a:spcBef>
              <a:spcAft>
                <a:spcPts val="0"/>
              </a:spcAft>
              <a:buSzPts val="4320"/>
              <a:buNone/>
            </a:pPr>
            <a:endParaRPr sz="5400"/>
          </a:p>
          <a:p>
            <a:pPr marL="0" lvl="0" indent="0" algn="l" rtl="0">
              <a:spcBef>
                <a:spcPts val="1000"/>
              </a:spcBef>
              <a:spcAft>
                <a:spcPts val="0"/>
              </a:spcAft>
              <a:buSzPts val="4320"/>
              <a:buNone/>
            </a:pPr>
            <a:r>
              <a:rPr lang="en-US" sz="5400">
                <a:latin typeface="Times New Roman"/>
                <a:ea typeface="Times New Roman"/>
                <a:cs typeface="Times New Roman"/>
                <a:sym typeface="Times New Roman"/>
              </a:rPr>
              <a:t>           </a:t>
            </a:r>
            <a:endParaRPr/>
          </a:p>
        </p:txBody>
      </p:sp>
      <p:sp>
        <p:nvSpPr>
          <p:cNvPr id="256" name="Google Shape;256;p1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graphicFrame>
        <p:nvGraphicFramePr>
          <p:cNvPr id="257" name="Google Shape;257;p11"/>
          <p:cNvGraphicFramePr/>
          <p:nvPr>
            <p:extLst>
              <p:ext uri="{D42A27DB-BD31-4B8C-83A1-F6EECF244321}">
                <p14:modId xmlns:p14="http://schemas.microsoft.com/office/powerpoint/2010/main" val="2549157305"/>
              </p:ext>
            </p:extLst>
          </p:nvPr>
        </p:nvGraphicFramePr>
        <p:xfrm>
          <a:off x="1554955" y="698154"/>
          <a:ext cx="9082090" cy="5343208"/>
        </p:xfrm>
        <a:graphic>
          <a:graphicData uri="http://schemas.openxmlformats.org/drawingml/2006/table">
            <a:tbl>
              <a:tblPr firstRow="1" firstCol="1" bandRow="1">
                <a:noFill/>
                <a:tableStyleId>{0946BFD9-631A-4508-8478-6C64A302C2D8}</a:tableStyleId>
              </a:tblPr>
              <a:tblGrid>
                <a:gridCol w="9082090">
                  <a:extLst>
                    <a:ext uri="{9D8B030D-6E8A-4147-A177-3AD203B41FA5}">
                      <a16:colId xmlns:a16="http://schemas.microsoft.com/office/drawing/2014/main" val="20000"/>
                    </a:ext>
                  </a:extLst>
                </a:gridCol>
              </a:tblGrid>
              <a:tr h="4205978">
                <a:tc>
                  <a:txBody>
                    <a:bodyPr/>
                    <a:lstStyle/>
                    <a:p>
                      <a:pPr marL="0" marR="0" lvl="0" indent="0" algn="just" rtl="0">
                        <a:lnSpc>
                          <a:spcPct val="107000"/>
                        </a:lnSpc>
                        <a:spcBef>
                          <a:spcPts val="0"/>
                        </a:spcBef>
                        <a:spcAft>
                          <a:spcPts val="0"/>
                        </a:spcAft>
                        <a:buClr>
                          <a:schemeClr val="dk1"/>
                        </a:buClr>
                        <a:buSzPts val="2400"/>
                        <a:buFont typeface="Noto Sans Symbols"/>
                        <a:buNone/>
                      </a:pPr>
                      <a:r>
                        <a:rPr lang="en-US" sz="2400" u="none" strike="noStrike" cap="none" dirty="0">
                          <a:latin typeface="Arial"/>
                          <a:ea typeface="Arial"/>
                          <a:cs typeface="Arial"/>
                          <a:sym typeface="Arial"/>
                        </a:rPr>
                        <a:t>      </a:t>
                      </a:r>
                      <a:endParaRPr dirty="0"/>
                    </a:p>
                    <a:p>
                      <a:pPr marL="0" marR="0" lvl="0" indent="0" algn="ctr" rtl="0">
                        <a:lnSpc>
                          <a:spcPct val="107000"/>
                        </a:lnSpc>
                        <a:spcBef>
                          <a:spcPts val="1400"/>
                        </a:spcBef>
                        <a:spcAft>
                          <a:spcPts val="0"/>
                        </a:spcAft>
                        <a:buClr>
                          <a:schemeClr val="dk1"/>
                        </a:buClr>
                        <a:buSzPts val="2400"/>
                        <a:buFont typeface="Noto Sans Symbols"/>
                        <a:buNone/>
                      </a:pPr>
                      <a:r>
                        <a:rPr lang="en-US" sz="2400" u="none" strike="noStrike" cap="none" dirty="0">
                          <a:solidFill>
                            <a:schemeClr val="dk1"/>
                          </a:solidFill>
                          <a:latin typeface="+mj-lt"/>
                          <a:ea typeface="Arial"/>
                          <a:cs typeface="Arial"/>
                          <a:sym typeface="Arial"/>
                        </a:rPr>
                        <a:t>  RECOMMENDATION  7</a:t>
                      </a:r>
                      <a:endParaRPr dirty="0">
                        <a:latin typeface="+mj-lt"/>
                      </a:endParaRPr>
                    </a:p>
                    <a:p>
                      <a:pPr marL="0" marR="0" lvl="0" indent="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mj-lt"/>
                        <a:ea typeface="Arial"/>
                        <a:cs typeface="Arial"/>
                        <a:sym typeface="Arial"/>
                      </a:endParaRPr>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mj-lt"/>
                          <a:ea typeface="Arial"/>
                          <a:cs typeface="Arial"/>
                          <a:sym typeface="Arial"/>
                        </a:rPr>
                        <a:t>Mechanical plaque </a:t>
                      </a:r>
                      <a:r>
                        <a:rPr lang="en-US" sz="2400" u="none" strike="noStrike" cap="none" dirty="0">
                          <a:solidFill>
                            <a:schemeClr val="dk1"/>
                          </a:solidFill>
                          <a:latin typeface="+mj-lt"/>
                          <a:ea typeface="Arial"/>
                          <a:cs typeface="Arial"/>
                          <a:sym typeface="Arial"/>
                        </a:rPr>
                        <a:t>control with </a:t>
                      </a:r>
                      <a:r>
                        <a:rPr lang="en-US" sz="2400" u="none" strike="noStrike" cap="none" dirty="0">
                          <a:solidFill>
                            <a:srgbClr val="FF0000"/>
                          </a:solidFill>
                          <a:latin typeface="+mj-lt"/>
                          <a:ea typeface="Arial"/>
                          <a:cs typeface="Arial"/>
                          <a:sym typeface="Arial"/>
                        </a:rPr>
                        <a:t>electric or manual </a:t>
                      </a:r>
                      <a:r>
                        <a:rPr lang="en-US" sz="2400" u="none" strike="noStrike" cap="none" dirty="0">
                          <a:solidFill>
                            <a:schemeClr val="dk1"/>
                          </a:solidFill>
                          <a:latin typeface="+mj-lt"/>
                          <a:ea typeface="Arial"/>
                          <a:cs typeface="Arial"/>
                          <a:sym typeface="Arial"/>
                        </a:rPr>
                        <a:t>toothbrushes should be used in removing dental plaque to prevent ECC.</a:t>
                      </a:r>
                      <a:endParaRPr dirty="0">
                        <a:latin typeface="+mj-lt"/>
                      </a:endParaRPr>
                    </a:p>
                    <a:p>
                      <a:pPr marL="0" marR="0" lvl="0" indent="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mj-lt"/>
                        <a:ea typeface="Arial"/>
                        <a:cs typeface="Arial"/>
                        <a:sym typeface="Arial"/>
                      </a:endParaRPr>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mj-lt"/>
                          <a:ea typeface="Arial"/>
                          <a:cs typeface="Arial"/>
                          <a:sym typeface="Arial"/>
                        </a:rPr>
                        <a:t>Chemical agents </a:t>
                      </a:r>
                      <a:r>
                        <a:rPr lang="en-US" sz="2400" u="none" strike="noStrike" cap="none" dirty="0">
                          <a:solidFill>
                            <a:schemeClr val="dk1"/>
                          </a:solidFill>
                          <a:latin typeface="+mj-lt"/>
                          <a:ea typeface="Arial"/>
                          <a:cs typeface="Arial"/>
                          <a:sym typeface="Arial"/>
                        </a:rPr>
                        <a:t>may be considered as an </a:t>
                      </a:r>
                      <a:r>
                        <a:rPr lang="en-US" sz="2400" u="none" strike="noStrike" cap="none" dirty="0">
                          <a:solidFill>
                            <a:srgbClr val="FF0000"/>
                          </a:solidFill>
                          <a:latin typeface="+mj-lt"/>
                          <a:ea typeface="Arial"/>
                          <a:cs typeface="Arial"/>
                          <a:sym typeface="Arial"/>
                        </a:rPr>
                        <a:t>adjunct</a:t>
                      </a:r>
                      <a:r>
                        <a:rPr lang="en-US" sz="2400" u="none" strike="noStrike" cap="none" dirty="0">
                          <a:solidFill>
                            <a:schemeClr val="dk1"/>
                          </a:solidFill>
                          <a:latin typeface="+mj-lt"/>
                          <a:ea typeface="Arial"/>
                          <a:cs typeface="Arial"/>
                          <a:sym typeface="Arial"/>
                        </a:rPr>
                        <a:t> with mechanical plaque control in removing dental plaque to prevent ECC.</a:t>
                      </a:r>
                      <a:endParaRPr dirty="0">
                        <a:latin typeface="+mj-lt"/>
                      </a:endParaRPr>
                    </a:p>
                    <a:p>
                      <a:pPr marL="342900" marR="0" lvl="0" indent="-19050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Arial"/>
                        <a:ea typeface="Arial"/>
                        <a:cs typeface="Arial"/>
                        <a:sym typeface="Arial"/>
                      </a:endParaRPr>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
        <p:nvSpPr>
          <p:cNvPr id="259" name="Google Shape;259;p11"/>
          <p:cNvSpPr txBox="1"/>
          <p:nvPr/>
        </p:nvSpPr>
        <p:spPr>
          <a:xfrm>
            <a:off x="677334" y="1195299"/>
            <a:ext cx="3513818"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rgbClr val="FF0000"/>
              </a:solidFill>
              <a:latin typeface="Trebuchet MS"/>
              <a:ea typeface="Trebuchet MS"/>
              <a:cs typeface="Trebuchet MS"/>
              <a:sym typeface="Trebuchet MS"/>
            </a:endParaRPr>
          </a:p>
          <a:p>
            <a:pPr marL="0" marR="0" lvl="0" indent="0" algn="l" rtl="0">
              <a:spcBef>
                <a:spcPts val="0"/>
              </a:spcBef>
              <a:spcAft>
                <a:spcPts val="0"/>
              </a:spcAft>
              <a:buNone/>
            </a:pPr>
            <a:endParaRPr sz="1800">
              <a:solidFill>
                <a:srgbClr val="FF0000"/>
              </a:solidFill>
              <a:latin typeface="Trebuchet MS"/>
              <a:ea typeface="Trebuchet MS"/>
              <a:cs typeface="Trebuchet MS"/>
              <a:sym typeface="Trebuchet MS"/>
            </a:endParaRPr>
          </a:p>
          <a:p>
            <a:pPr marL="0" marR="0" lvl="0" indent="0" algn="l" rtl="0">
              <a:spcBef>
                <a:spcPts val="0"/>
              </a:spcBef>
              <a:spcAft>
                <a:spcPts val="0"/>
              </a:spcAft>
              <a:buNone/>
            </a:pPr>
            <a:endParaRPr sz="1800">
              <a:solidFill>
                <a:srgbClr val="FF0000"/>
              </a:solidFill>
              <a:latin typeface="Trebuchet MS"/>
              <a:ea typeface="Trebuchet MS"/>
              <a:cs typeface="Trebuchet MS"/>
              <a:sym typeface="Trebuchet MS"/>
            </a:endParaRPr>
          </a:p>
          <a:p>
            <a:pPr marL="0" marR="0" lvl="0" indent="0" algn="l" rtl="0">
              <a:spcBef>
                <a:spcPts val="0"/>
              </a:spcBef>
              <a:spcAft>
                <a:spcPts val="0"/>
              </a:spcAft>
              <a:buNone/>
            </a:pPr>
            <a:endParaRPr sz="1800">
              <a:solidFill>
                <a:srgbClr val="FF0000"/>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2"/>
          <p:cNvSpPr txBox="1">
            <a:spLocks noGrp="1"/>
          </p:cNvSpPr>
          <p:nvPr>
            <p:ph type="title"/>
          </p:nvPr>
        </p:nvSpPr>
        <p:spPr>
          <a:xfrm>
            <a:off x="1981200" y="346509"/>
            <a:ext cx="8229600" cy="1061881"/>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0070C0"/>
              </a:buClr>
              <a:buSzPts val="3600"/>
              <a:buFont typeface="Stardos Stencil"/>
              <a:buNone/>
            </a:pPr>
            <a:r>
              <a:rPr lang="en-US" dirty="0">
                <a:solidFill>
                  <a:srgbClr val="0070C0"/>
                </a:solidFill>
                <a:latin typeface="Stardos Stencil"/>
                <a:ea typeface="Stardos Stencil"/>
                <a:cs typeface="Stardos Stencil"/>
                <a:sym typeface="Stardos Stencil"/>
              </a:rPr>
              <a:t>TOOTHBRUSHING</a:t>
            </a:r>
            <a:endParaRPr dirty="0"/>
          </a:p>
        </p:txBody>
      </p:sp>
      <p:sp>
        <p:nvSpPr>
          <p:cNvPr id="265" name="Google Shape;265;p12"/>
          <p:cNvSpPr txBox="1">
            <a:spLocks noGrp="1"/>
          </p:cNvSpPr>
          <p:nvPr>
            <p:ph type="body" idx="1"/>
          </p:nvPr>
        </p:nvSpPr>
        <p:spPr>
          <a:xfrm>
            <a:off x="716303" y="1408389"/>
            <a:ext cx="8686800" cy="4357143"/>
          </a:xfrm>
          <a:prstGeom prst="rect">
            <a:avLst/>
          </a:prstGeom>
          <a:noFill/>
          <a:ln>
            <a:noFill/>
          </a:ln>
        </p:spPr>
        <p:txBody>
          <a:bodyPr spcFirstLastPara="1" wrap="square" lIns="91425" tIns="45700" rIns="91425" bIns="45700" anchor="t" anchorCtr="0">
            <a:noAutofit/>
          </a:bodyPr>
          <a:lstStyle/>
          <a:p>
            <a:pPr marL="342900" indent="-342900">
              <a:spcBef>
                <a:spcPts val="0"/>
              </a:spcBef>
              <a:buClr>
                <a:schemeClr val="tx1"/>
              </a:buClr>
              <a:buFont typeface="Arial" panose="020B0604020202020204" pitchFamily="34" charset="0"/>
              <a:buChar char="•"/>
            </a:pPr>
            <a:r>
              <a:rPr lang="en-US" sz="2400" dirty="0">
                <a:latin typeface="Arial"/>
                <a:ea typeface="Arial"/>
                <a:cs typeface="Arial"/>
                <a:sym typeface="Arial"/>
              </a:rPr>
              <a:t>Studies in assessing the effectiveness of </a:t>
            </a:r>
            <a:r>
              <a:rPr lang="en-US" sz="2400" dirty="0">
                <a:solidFill>
                  <a:srgbClr val="FF0000"/>
                </a:solidFill>
                <a:latin typeface="Arial"/>
                <a:ea typeface="Arial"/>
                <a:cs typeface="Arial"/>
                <a:sym typeface="Arial"/>
              </a:rPr>
              <a:t>toothbrushing frequency </a:t>
            </a:r>
            <a:r>
              <a:rPr lang="en-US" sz="2400" dirty="0">
                <a:latin typeface="Arial"/>
                <a:ea typeface="Arial"/>
                <a:cs typeface="Arial"/>
                <a:sym typeface="Arial"/>
              </a:rPr>
              <a:t>showed significantly increased dental caries incidence following toothbrushing less than twice daily as compared to twice or more a day (OR=1.45, 95% CI 1.21 to 1.74).</a:t>
            </a:r>
            <a:r>
              <a:rPr lang="en-US" sz="2400" baseline="30000" dirty="0">
                <a:solidFill>
                  <a:srgbClr val="FF0000"/>
                </a:solidFill>
                <a:latin typeface="Arial"/>
                <a:ea typeface="Arial"/>
                <a:cs typeface="Arial"/>
                <a:sym typeface="Arial"/>
              </a:rPr>
              <a:t>Kumar et al., 2016</a:t>
            </a:r>
            <a:r>
              <a:rPr lang="en-US" sz="2400" baseline="30000" dirty="0">
                <a:latin typeface="Arial"/>
                <a:ea typeface="Arial"/>
                <a:cs typeface="Arial"/>
                <a:sym typeface="Arial"/>
              </a:rPr>
              <a:t> level II-2 </a:t>
            </a:r>
            <a:endParaRPr sz="2400" dirty="0"/>
          </a:p>
          <a:p>
            <a:pPr marL="342900" indent="-342900">
              <a:buClr>
                <a:schemeClr val="tx1"/>
              </a:buClr>
              <a:buFont typeface="Arial" panose="020B0604020202020204" pitchFamily="34" charset="0"/>
              <a:buChar char="•"/>
            </a:pPr>
            <a:endParaRPr sz="2400" dirty="0">
              <a:latin typeface="Arial"/>
              <a:ea typeface="Arial"/>
              <a:cs typeface="Arial"/>
              <a:sym typeface="Arial"/>
            </a:endParaRPr>
          </a:p>
          <a:p>
            <a:pPr marL="342900" indent="-342900">
              <a:buClr>
                <a:schemeClr val="tx1"/>
              </a:buClr>
              <a:buFont typeface="Arial" panose="020B0604020202020204" pitchFamily="34" charset="0"/>
              <a:buChar char="•"/>
            </a:pPr>
            <a:r>
              <a:rPr lang="en-US" sz="2400" dirty="0">
                <a:solidFill>
                  <a:srgbClr val="FF0000"/>
                </a:solidFill>
                <a:latin typeface="Arial"/>
                <a:ea typeface="Arial"/>
                <a:cs typeface="Arial"/>
                <a:sym typeface="Arial"/>
              </a:rPr>
              <a:t>SDCEP recommends toothbrushing twice daily, including last thing at night </a:t>
            </a:r>
            <a:r>
              <a:rPr lang="en-US" sz="2400" dirty="0">
                <a:latin typeface="Arial"/>
                <a:ea typeface="Arial"/>
                <a:cs typeface="Arial"/>
                <a:sym typeface="Arial"/>
              </a:rPr>
              <a:t>with age-appropriate amount of toothpaste containing </a:t>
            </a:r>
            <a:r>
              <a:rPr lang="en-US" sz="2400" dirty="0">
                <a:solidFill>
                  <a:srgbClr val="FF0000"/>
                </a:solidFill>
                <a:latin typeface="Arial"/>
                <a:ea typeface="Arial"/>
                <a:cs typeface="Arial"/>
                <a:sym typeface="Arial"/>
              </a:rPr>
              <a:t>1000 to 1500 ppm fluoride</a:t>
            </a:r>
            <a:r>
              <a:rPr lang="en-US" sz="2400" dirty="0">
                <a:latin typeface="Arial"/>
                <a:ea typeface="Arial"/>
                <a:cs typeface="Arial"/>
                <a:sym typeface="Arial"/>
              </a:rPr>
              <a:t> on eruption of primary </a:t>
            </a:r>
            <a:r>
              <a:rPr lang="en-US" sz="2400" dirty="0" err="1">
                <a:latin typeface="Arial"/>
                <a:ea typeface="Arial"/>
                <a:cs typeface="Arial"/>
                <a:sym typeface="Arial"/>
              </a:rPr>
              <a:t>teeth</a:t>
            </a:r>
            <a:r>
              <a:rPr lang="en-US" sz="2400" baseline="30000" dirty="0" err="1">
                <a:latin typeface="Arial"/>
                <a:ea typeface="Arial"/>
                <a:cs typeface="Arial"/>
                <a:sym typeface="Arial"/>
              </a:rPr>
              <a:t>.SDCEP</a:t>
            </a:r>
            <a:r>
              <a:rPr lang="en-US" sz="2400" baseline="30000" dirty="0">
                <a:latin typeface="Arial"/>
                <a:ea typeface="Arial"/>
                <a:cs typeface="Arial"/>
                <a:sym typeface="Arial"/>
              </a:rPr>
              <a:t>, 2018</a:t>
            </a:r>
            <a:endParaRPr sz="2400" dirty="0"/>
          </a:p>
          <a:p>
            <a:pPr marL="0" lvl="0" indent="0" algn="l" rtl="0">
              <a:spcBef>
                <a:spcPts val="1000"/>
              </a:spcBef>
              <a:spcAft>
                <a:spcPts val="0"/>
              </a:spcAft>
              <a:buSzPts val="1440"/>
              <a:buNone/>
            </a:pPr>
            <a:endParaRPr sz="2400" dirty="0">
              <a:latin typeface="Arial"/>
              <a:ea typeface="Arial"/>
              <a:cs typeface="Arial"/>
              <a:sym typeface="Arial"/>
            </a:endParaRPr>
          </a:p>
        </p:txBody>
      </p:sp>
      <p:sp>
        <p:nvSpPr>
          <p:cNvPr id="266" name="Google Shape;266;p1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0"/>
        <p:cNvGrpSpPr/>
        <p:nvPr/>
      </p:nvGrpSpPr>
      <p:grpSpPr>
        <a:xfrm>
          <a:off x="0" y="0"/>
          <a:ext cx="0" cy="0"/>
          <a:chOff x="0" y="0"/>
          <a:chExt cx="0" cy="0"/>
        </a:xfrm>
      </p:grpSpPr>
      <p:sp>
        <p:nvSpPr>
          <p:cNvPr id="271" name="Google Shape;271;p13"/>
          <p:cNvSpPr txBox="1">
            <a:spLocks noGrp="1"/>
          </p:cNvSpPr>
          <p:nvPr>
            <p:ph type="title"/>
          </p:nvPr>
        </p:nvSpPr>
        <p:spPr>
          <a:xfrm>
            <a:off x="2197944" y="348190"/>
            <a:ext cx="5605629" cy="99417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B0F0"/>
              </a:buClr>
              <a:buSzPts val="3000"/>
              <a:buFont typeface="Stardos Stencil"/>
              <a:buNone/>
            </a:pPr>
            <a:r>
              <a:rPr lang="en-US" dirty="0">
                <a:solidFill>
                  <a:srgbClr val="00B0F0"/>
                </a:solidFill>
                <a:latin typeface="Stardos Stencil"/>
                <a:ea typeface="Stardos Stencil"/>
                <a:cs typeface="Stardos Stencil"/>
                <a:sym typeface="Stardos Stencil"/>
              </a:rPr>
              <a:t>TOOTHBRUSHING</a:t>
            </a:r>
            <a:endParaRPr dirty="0">
              <a:solidFill>
                <a:srgbClr val="00B0F0"/>
              </a:solidFill>
            </a:endParaRPr>
          </a:p>
        </p:txBody>
      </p:sp>
      <p:sp>
        <p:nvSpPr>
          <p:cNvPr id="272" name="Google Shape;272;p13"/>
          <p:cNvSpPr txBox="1">
            <a:spLocks noGrp="1"/>
          </p:cNvSpPr>
          <p:nvPr>
            <p:ph type="body" idx="1"/>
          </p:nvPr>
        </p:nvSpPr>
        <p:spPr>
          <a:xfrm>
            <a:off x="856648" y="1394939"/>
            <a:ext cx="7911966" cy="4899985"/>
          </a:xfrm>
          <a:prstGeom prst="rect">
            <a:avLst/>
          </a:prstGeom>
          <a:noFill/>
          <a:ln>
            <a:noFill/>
          </a:ln>
        </p:spPr>
        <p:txBody>
          <a:bodyPr spcFirstLastPara="1" wrap="square" lIns="91425" tIns="45700" rIns="91425" bIns="45700" anchor="ctr" anchorCtr="0">
            <a:noAutofit/>
          </a:bodyPr>
          <a:lstStyle/>
          <a:p>
            <a:pPr marL="342900" lvl="0" indent="-342900" algn="just" rtl="0">
              <a:lnSpc>
                <a:spcPct val="90000"/>
              </a:lnSpc>
              <a:spcBef>
                <a:spcPts val="0"/>
              </a:spcBef>
              <a:spcAft>
                <a:spcPts val="0"/>
              </a:spcAft>
              <a:buClr>
                <a:schemeClr val="tx1"/>
              </a:buClr>
              <a:buSzPts val="1600"/>
              <a:buFont typeface="Arial" panose="020B0604020202020204" pitchFamily="34" charset="0"/>
              <a:buChar char="•"/>
            </a:pPr>
            <a:r>
              <a:rPr lang="en-US" sz="2000" dirty="0">
                <a:solidFill>
                  <a:srgbClr val="FF0000"/>
                </a:solidFill>
                <a:latin typeface="Arial"/>
                <a:ea typeface="Arial"/>
                <a:cs typeface="Arial"/>
                <a:sym typeface="Arial"/>
              </a:rPr>
              <a:t>Toothbrushing technique</a:t>
            </a:r>
            <a:r>
              <a:rPr lang="en-US" sz="2000" dirty="0">
                <a:latin typeface="Arial"/>
                <a:ea typeface="Arial"/>
                <a:cs typeface="Arial"/>
                <a:sym typeface="Arial"/>
              </a:rPr>
              <a:t> is important for the efficacy of dental plaque removal to promote comprehensive toothbrushing for young children. Common toothbrushing methods for children include horizontal scrub, Fones and modified Bass techniques.</a:t>
            </a:r>
            <a:endParaRPr sz="2000" dirty="0"/>
          </a:p>
          <a:p>
            <a:pPr marL="342900" lvl="0" indent="-342900" algn="just" rtl="0">
              <a:lnSpc>
                <a:spcPct val="90000"/>
              </a:lnSpc>
              <a:spcBef>
                <a:spcPts val="1000"/>
              </a:spcBef>
              <a:spcAft>
                <a:spcPts val="0"/>
              </a:spcAft>
              <a:buClr>
                <a:schemeClr val="tx1"/>
              </a:buClr>
              <a:buSzPts val="1600"/>
              <a:buFont typeface="Arial" panose="020B0604020202020204" pitchFamily="34" charset="0"/>
              <a:buChar char="•"/>
            </a:pPr>
            <a:r>
              <a:rPr lang="en-US" sz="2000" dirty="0">
                <a:solidFill>
                  <a:srgbClr val="FF0000"/>
                </a:solidFill>
                <a:latin typeface="Arial"/>
                <a:ea typeface="Arial"/>
                <a:cs typeface="Arial"/>
                <a:sym typeface="Arial"/>
              </a:rPr>
              <a:t>NS differences in mean plaque score</a:t>
            </a:r>
            <a:r>
              <a:rPr lang="en-US" sz="2000" dirty="0">
                <a:latin typeface="Arial"/>
                <a:ea typeface="Arial"/>
                <a:cs typeface="Arial"/>
                <a:sym typeface="Arial"/>
              </a:rPr>
              <a:t> using the </a:t>
            </a:r>
            <a:r>
              <a:rPr lang="en-US" sz="2000" dirty="0" err="1">
                <a:latin typeface="Arial"/>
                <a:ea typeface="Arial"/>
                <a:cs typeface="Arial"/>
                <a:sym typeface="Arial"/>
              </a:rPr>
              <a:t>Silness</a:t>
            </a:r>
            <a:r>
              <a:rPr lang="en-US" sz="2000" dirty="0">
                <a:latin typeface="Arial"/>
                <a:ea typeface="Arial"/>
                <a:cs typeface="Arial"/>
                <a:sym typeface="Arial"/>
              </a:rPr>
              <a:t> and Loe Plaque Index horizontal scrub, Fones and modified Bass techniques for plaque control among schoolchildren aged 6 to 8 years old after 24 hours follow-</a:t>
            </a:r>
            <a:r>
              <a:rPr lang="en-US" sz="2000" dirty="0" err="1">
                <a:latin typeface="Arial"/>
                <a:ea typeface="Arial"/>
                <a:cs typeface="Arial"/>
                <a:sym typeface="Arial"/>
              </a:rPr>
              <a:t>up</a:t>
            </a:r>
            <a:r>
              <a:rPr lang="en-US" sz="2000" baseline="30000" dirty="0" err="1">
                <a:latin typeface="Arial"/>
                <a:ea typeface="Arial"/>
                <a:cs typeface="Arial"/>
                <a:sym typeface="Arial"/>
              </a:rPr>
              <a:t>.Patil</a:t>
            </a:r>
            <a:r>
              <a:rPr lang="en-US" sz="2000" baseline="30000" dirty="0">
                <a:latin typeface="Arial"/>
                <a:ea typeface="Arial"/>
                <a:cs typeface="Arial"/>
                <a:sym typeface="Arial"/>
              </a:rPr>
              <a:t> et al., 2014 level I </a:t>
            </a:r>
            <a:endParaRPr sz="2000" dirty="0">
              <a:latin typeface="Arial"/>
              <a:ea typeface="Arial"/>
              <a:cs typeface="Arial"/>
              <a:sym typeface="Arial"/>
            </a:endParaRPr>
          </a:p>
          <a:p>
            <a:pPr marL="342900" lvl="0" indent="-342900" algn="just" rtl="0">
              <a:lnSpc>
                <a:spcPct val="90000"/>
              </a:lnSpc>
              <a:spcBef>
                <a:spcPts val="1000"/>
              </a:spcBef>
              <a:spcAft>
                <a:spcPts val="0"/>
              </a:spcAft>
              <a:buClr>
                <a:schemeClr val="tx1"/>
              </a:buClr>
              <a:buSzPts val="1600"/>
              <a:buFont typeface="Arial" panose="020B0604020202020204" pitchFamily="34" charset="0"/>
              <a:buChar char="•"/>
            </a:pPr>
            <a:r>
              <a:rPr lang="en-US" sz="2000" dirty="0">
                <a:solidFill>
                  <a:srgbClr val="FF0000"/>
                </a:solidFill>
                <a:latin typeface="Arial"/>
                <a:ea typeface="Arial"/>
                <a:cs typeface="Arial"/>
                <a:sym typeface="Arial"/>
              </a:rPr>
              <a:t>Oral Health </a:t>
            </a:r>
            <a:r>
              <a:rPr lang="en-US" sz="2000" dirty="0" err="1">
                <a:solidFill>
                  <a:srgbClr val="FF0000"/>
                </a:solidFill>
                <a:latin typeface="Arial"/>
                <a:ea typeface="Arial"/>
                <a:cs typeface="Arial"/>
                <a:sym typeface="Arial"/>
              </a:rPr>
              <a:t>Programme</a:t>
            </a:r>
            <a:r>
              <a:rPr lang="en-US" sz="2000" dirty="0">
                <a:solidFill>
                  <a:srgbClr val="FF0000"/>
                </a:solidFill>
                <a:latin typeface="Arial"/>
                <a:ea typeface="Arial"/>
                <a:cs typeface="Arial"/>
                <a:sym typeface="Arial"/>
              </a:rPr>
              <a:t> in Malaysia advocate Fones </a:t>
            </a:r>
            <a:r>
              <a:rPr lang="en-US" sz="2000" dirty="0">
                <a:latin typeface="Arial"/>
                <a:ea typeface="Arial"/>
                <a:cs typeface="Arial"/>
                <a:sym typeface="Arial"/>
              </a:rPr>
              <a:t>(circular) and </a:t>
            </a:r>
            <a:r>
              <a:rPr lang="en-US" sz="2000" dirty="0">
                <a:solidFill>
                  <a:srgbClr val="FF0000"/>
                </a:solidFill>
                <a:latin typeface="Arial"/>
                <a:ea typeface="Arial"/>
                <a:cs typeface="Arial"/>
                <a:sym typeface="Arial"/>
              </a:rPr>
              <a:t>modified Bass techniques </a:t>
            </a:r>
            <a:r>
              <a:rPr lang="en-US" sz="2000" dirty="0">
                <a:latin typeface="Arial"/>
                <a:ea typeface="Arial"/>
                <a:cs typeface="Arial"/>
                <a:sym typeface="Arial"/>
              </a:rPr>
              <a:t>for tooth brushing at nursery, preschool and primary school children at local setting.(MOH, 2020b) </a:t>
            </a:r>
            <a:endParaRPr sz="2000" dirty="0"/>
          </a:p>
          <a:p>
            <a:pPr marL="342900" lvl="0" indent="-342900" algn="just" rtl="0">
              <a:lnSpc>
                <a:spcPct val="90000"/>
              </a:lnSpc>
              <a:spcBef>
                <a:spcPts val="1000"/>
              </a:spcBef>
              <a:spcAft>
                <a:spcPts val="0"/>
              </a:spcAft>
              <a:buClr>
                <a:schemeClr val="tx1"/>
              </a:buClr>
              <a:buSzPts val="1600"/>
              <a:buFont typeface="Arial" panose="020B0604020202020204" pitchFamily="34" charset="0"/>
              <a:buChar char="•"/>
            </a:pPr>
            <a:r>
              <a:rPr lang="en-US" sz="2000" dirty="0">
                <a:latin typeface="Arial"/>
                <a:ea typeface="Arial"/>
                <a:cs typeface="Arial"/>
                <a:sym typeface="Arial"/>
              </a:rPr>
              <a:t>AAPD does not recommend any particular tooth brushing technique.(AAPD, 2016b)</a:t>
            </a:r>
            <a:endParaRPr sz="2000" dirty="0"/>
          </a:p>
          <a:p>
            <a:pPr marL="342900" lvl="0" indent="-241300" algn="l" rtl="0">
              <a:lnSpc>
                <a:spcPct val="90000"/>
              </a:lnSpc>
              <a:spcBef>
                <a:spcPts val="1000"/>
              </a:spcBef>
              <a:spcAft>
                <a:spcPts val="0"/>
              </a:spcAft>
              <a:buSzPts val="1600"/>
              <a:buNone/>
            </a:pPr>
            <a:endParaRPr sz="2000" dirty="0">
              <a:latin typeface="Arial"/>
              <a:ea typeface="Arial"/>
              <a:cs typeface="Arial"/>
              <a:sym typeface="Arial"/>
            </a:endParaRPr>
          </a:p>
          <a:p>
            <a:pPr marL="0" lvl="0" indent="0" algn="l" rtl="0">
              <a:lnSpc>
                <a:spcPct val="90000"/>
              </a:lnSpc>
              <a:spcBef>
                <a:spcPts val="1000"/>
              </a:spcBef>
              <a:spcAft>
                <a:spcPts val="0"/>
              </a:spcAft>
              <a:buSzPts val="1600"/>
              <a:buNone/>
            </a:pPr>
            <a:endParaRPr sz="2000" dirty="0">
              <a:latin typeface="Arial"/>
              <a:ea typeface="Arial"/>
              <a:cs typeface="Arial"/>
              <a:sym typeface="Arial"/>
            </a:endParaRPr>
          </a:p>
        </p:txBody>
      </p:sp>
      <p:sp>
        <p:nvSpPr>
          <p:cNvPr id="273" name="Google Shape;273;p13"/>
          <p:cNvSpPr txBox="1">
            <a:spLocks noGrp="1"/>
          </p:cNvSpPr>
          <p:nvPr>
            <p:ph type="sldNum" idx="12"/>
          </p:nvPr>
        </p:nvSpPr>
        <p:spPr>
          <a:xfrm>
            <a:off x="9100075" y="6415760"/>
            <a:ext cx="759278" cy="273844"/>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sz="920">
                <a:solidFill>
                  <a:srgbClr val="FFFFFF"/>
                </a:solidFill>
              </a:rPr>
              <a:t>13</a:t>
            </a:fld>
            <a:endParaRPr sz="920">
              <a:solidFill>
                <a:srgbClr val="FFFFFF"/>
              </a:solidFill>
            </a:endParaRPr>
          </a:p>
        </p:txBody>
      </p:sp>
      <p:pic>
        <p:nvPicPr>
          <p:cNvPr id="274" name="Google Shape;274;p13" descr="Toothbrush"/>
          <p:cNvPicPr preferRelativeResize="0"/>
          <p:nvPr/>
        </p:nvPicPr>
        <p:blipFill rotWithShape="1">
          <a:blip r:embed="rId3">
            <a:alphaModFix/>
          </a:blip>
          <a:srcRect/>
          <a:stretch/>
        </p:blipFill>
        <p:spPr>
          <a:xfrm>
            <a:off x="8447347" y="2900221"/>
            <a:ext cx="1143455" cy="114345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4"/>
          <p:cNvSpPr txBox="1">
            <a:spLocks noGrp="1"/>
          </p:cNvSpPr>
          <p:nvPr>
            <p:ph type="title"/>
          </p:nvPr>
        </p:nvSpPr>
        <p:spPr>
          <a:xfrm>
            <a:off x="1981200" y="168751"/>
            <a:ext cx="8023920" cy="1143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600"/>
              <a:buFont typeface="Stardos Stencil"/>
              <a:buNone/>
            </a:pPr>
            <a:r>
              <a:rPr lang="en-US" dirty="0">
                <a:solidFill>
                  <a:srgbClr val="0070C0"/>
                </a:solidFill>
                <a:latin typeface="Stardos Stencil"/>
                <a:ea typeface="Stardos Stencil"/>
                <a:cs typeface="Stardos Stencil"/>
                <a:sym typeface="Stardos Stencil"/>
              </a:rPr>
              <a:t>SUPERVISED  TOOTHBRUSHING </a:t>
            </a:r>
            <a:endParaRPr dirty="0"/>
          </a:p>
        </p:txBody>
      </p:sp>
      <p:grpSp>
        <p:nvGrpSpPr>
          <p:cNvPr id="280" name="Google Shape;280;p14"/>
          <p:cNvGrpSpPr/>
          <p:nvPr/>
        </p:nvGrpSpPr>
        <p:grpSpPr>
          <a:xfrm>
            <a:off x="1249680" y="926847"/>
            <a:ext cx="8435280" cy="5479640"/>
            <a:chOff x="0" y="32225"/>
            <a:chExt cx="8435280" cy="5479640"/>
          </a:xfrm>
        </p:grpSpPr>
        <p:sp>
          <p:nvSpPr>
            <p:cNvPr id="281" name="Google Shape;281;p14"/>
            <p:cNvSpPr/>
            <p:nvPr/>
          </p:nvSpPr>
          <p:spPr>
            <a:xfrm>
              <a:off x="0" y="32225"/>
              <a:ext cx="8435280" cy="1625666"/>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4"/>
            <p:cNvSpPr txBox="1"/>
            <p:nvPr/>
          </p:nvSpPr>
          <p:spPr>
            <a:xfrm>
              <a:off x="79358" y="111583"/>
              <a:ext cx="8276564" cy="1466950"/>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None/>
              </a:pPr>
              <a:r>
                <a:rPr lang="en-US" sz="1800" dirty="0">
                  <a:solidFill>
                    <a:schemeClr val="dk1"/>
                  </a:solidFill>
                  <a:latin typeface="Arial"/>
                  <a:ea typeface="Arial"/>
                  <a:cs typeface="Arial"/>
                  <a:sym typeface="Arial"/>
                </a:rPr>
                <a:t>The term supervised toothbrushing includes the act of an adult brushing the child’s teeth or assisting to brush their teeth</a:t>
              </a:r>
              <a:r>
                <a:rPr lang="en-US" sz="1800" dirty="0">
                  <a:solidFill>
                    <a:schemeClr val="lt1"/>
                  </a:solidFill>
                  <a:latin typeface="Arial"/>
                  <a:ea typeface="Arial"/>
                  <a:cs typeface="Arial"/>
                  <a:sym typeface="Arial"/>
                </a:rPr>
                <a:t>. </a:t>
              </a:r>
              <a:endParaRPr dirty="0"/>
            </a:p>
          </p:txBody>
        </p:sp>
        <p:sp>
          <p:nvSpPr>
            <p:cNvPr id="283" name="Google Shape;283;p14"/>
            <p:cNvSpPr/>
            <p:nvPr/>
          </p:nvSpPr>
          <p:spPr>
            <a:xfrm>
              <a:off x="0" y="1735652"/>
              <a:ext cx="8435280" cy="1625666"/>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4"/>
            <p:cNvSpPr txBox="1"/>
            <p:nvPr/>
          </p:nvSpPr>
          <p:spPr>
            <a:xfrm>
              <a:off x="79358" y="1735652"/>
              <a:ext cx="8276564" cy="1466950"/>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None/>
              </a:pPr>
              <a:r>
                <a:rPr lang="en-US" sz="1800" dirty="0">
                  <a:solidFill>
                    <a:schemeClr val="dk1"/>
                  </a:solidFill>
                  <a:latin typeface="Arial"/>
                  <a:ea typeface="Arial"/>
                  <a:cs typeface="Arial"/>
                  <a:sym typeface="Arial"/>
                </a:rPr>
                <a:t>An RCT comparing the </a:t>
              </a:r>
              <a:r>
                <a:rPr lang="en-US" sz="1800" dirty="0">
                  <a:solidFill>
                    <a:srgbClr val="FF0000"/>
                  </a:solidFill>
                  <a:latin typeface="Arial"/>
                  <a:ea typeface="Arial"/>
                  <a:cs typeface="Arial"/>
                  <a:sym typeface="Arial"/>
                </a:rPr>
                <a:t>effectiveness of teacher-supervised </a:t>
              </a:r>
              <a:r>
                <a:rPr lang="en-US" sz="1800" dirty="0">
                  <a:solidFill>
                    <a:schemeClr val="dk1"/>
                  </a:solidFill>
                  <a:latin typeface="Arial"/>
                  <a:ea typeface="Arial"/>
                  <a:cs typeface="Arial"/>
                  <a:sym typeface="Arial"/>
                </a:rPr>
                <a:t>tooth brushing </a:t>
              </a:r>
              <a:r>
                <a:rPr lang="en-US" sz="1800" dirty="0" err="1">
                  <a:solidFill>
                    <a:schemeClr val="dk1"/>
                  </a:solidFill>
                  <a:latin typeface="Arial"/>
                  <a:ea typeface="Arial"/>
                  <a:cs typeface="Arial"/>
                  <a:sym typeface="Arial"/>
                </a:rPr>
                <a:t>programme</a:t>
              </a:r>
              <a:r>
                <a:rPr lang="en-US" sz="1800" dirty="0">
                  <a:solidFill>
                    <a:schemeClr val="dk1"/>
                  </a:solidFill>
                  <a:latin typeface="Arial"/>
                  <a:ea typeface="Arial"/>
                  <a:cs typeface="Arial"/>
                  <a:sym typeface="Arial"/>
                </a:rPr>
                <a:t> in Thailand revealed </a:t>
              </a:r>
              <a:r>
                <a:rPr lang="en-US" sz="1800" dirty="0">
                  <a:solidFill>
                    <a:srgbClr val="FF0000"/>
                  </a:solidFill>
                  <a:latin typeface="Arial"/>
                  <a:ea typeface="Arial"/>
                  <a:cs typeface="Arial"/>
                  <a:sym typeface="Arial"/>
                </a:rPr>
                <a:t>significant reduction </a:t>
              </a:r>
              <a:r>
                <a:rPr lang="en-US" sz="1800" dirty="0">
                  <a:solidFill>
                    <a:schemeClr val="dk1"/>
                  </a:solidFill>
                  <a:latin typeface="Arial"/>
                  <a:ea typeface="Arial"/>
                  <a:cs typeface="Arial"/>
                  <a:sym typeface="Arial"/>
                </a:rPr>
                <a:t>in the mean plaque score (p&lt;0.001) after 24 months </a:t>
              </a:r>
              <a:r>
                <a:rPr lang="en-US" sz="1800" dirty="0">
                  <a:solidFill>
                    <a:srgbClr val="FF0000"/>
                  </a:solidFill>
                  <a:latin typeface="Arial"/>
                  <a:ea typeface="Arial"/>
                  <a:cs typeface="Arial"/>
                  <a:sym typeface="Arial"/>
                </a:rPr>
                <a:t>versus unsupervised school children's tooth brushing </a:t>
              </a:r>
              <a:r>
                <a:rPr lang="en-US" sz="1800" dirty="0" err="1">
                  <a:solidFill>
                    <a:srgbClr val="FF0000"/>
                  </a:solidFill>
                  <a:latin typeface="Arial"/>
                  <a:ea typeface="Arial"/>
                  <a:cs typeface="Arial"/>
                  <a:sym typeface="Arial"/>
                </a:rPr>
                <a:t>programme</a:t>
              </a:r>
              <a:r>
                <a:rPr lang="en-US" sz="1800" baseline="30000" dirty="0">
                  <a:solidFill>
                    <a:srgbClr val="FF0000"/>
                  </a:solidFill>
                  <a:latin typeface="Arial"/>
                  <a:ea typeface="Arial"/>
                  <a:cs typeface="Arial"/>
                  <a:sym typeface="Arial"/>
                </a:rPr>
                <a:t>.(Petersen et al., 2015) level </a:t>
              </a:r>
              <a:r>
                <a:rPr lang="en-US" sz="1500" baseline="30000" dirty="0">
                  <a:solidFill>
                    <a:srgbClr val="FF0000"/>
                  </a:solidFill>
                  <a:latin typeface="Arial"/>
                  <a:ea typeface="Arial"/>
                  <a:cs typeface="Arial"/>
                  <a:sym typeface="Arial"/>
                </a:rPr>
                <a:t>I </a:t>
              </a:r>
              <a:endParaRPr sz="1500" dirty="0">
                <a:solidFill>
                  <a:srgbClr val="FF0000"/>
                </a:solidFill>
                <a:latin typeface="Arial"/>
                <a:ea typeface="Arial"/>
                <a:cs typeface="Arial"/>
                <a:sym typeface="Arial"/>
              </a:endParaRPr>
            </a:p>
          </p:txBody>
        </p:sp>
        <p:sp>
          <p:nvSpPr>
            <p:cNvPr id="285" name="Google Shape;285;p14"/>
            <p:cNvSpPr/>
            <p:nvPr/>
          </p:nvSpPr>
          <p:spPr>
            <a:xfrm>
              <a:off x="0" y="3439078"/>
              <a:ext cx="8435280" cy="1625666"/>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4"/>
            <p:cNvSpPr txBox="1"/>
            <p:nvPr/>
          </p:nvSpPr>
          <p:spPr>
            <a:xfrm>
              <a:off x="79358" y="3518436"/>
              <a:ext cx="8276564" cy="146695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None/>
              </a:pPr>
              <a:r>
                <a:rPr lang="en-US" sz="1600" dirty="0">
                  <a:solidFill>
                    <a:schemeClr val="dk1"/>
                  </a:solidFill>
                  <a:latin typeface="Arial"/>
                  <a:ea typeface="Arial"/>
                  <a:cs typeface="Arial"/>
                  <a:sym typeface="Arial"/>
                </a:rPr>
                <a:t>Similarly, in a local pragmatic RCT conducted among preschool children using </a:t>
              </a:r>
              <a:r>
                <a:rPr lang="en-US" sz="1600" dirty="0" err="1">
                  <a:solidFill>
                    <a:srgbClr val="FF0000"/>
                  </a:solidFill>
                  <a:latin typeface="Arial"/>
                  <a:ea typeface="Arial"/>
                  <a:cs typeface="Arial"/>
                  <a:sym typeface="Arial"/>
                </a:rPr>
                <a:t>Senyuman</a:t>
              </a:r>
              <a:r>
                <a:rPr lang="en-US" sz="1600" dirty="0">
                  <a:solidFill>
                    <a:srgbClr val="FF0000"/>
                  </a:solidFill>
                  <a:latin typeface="Arial"/>
                  <a:ea typeface="Arial"/>
                  <a:cs typeface="Arial"/>
                  <a:sym typeface="Arial"/>
                </a:rPr>
                <a:t> Indah Milik </a:t>
              </a:r>
              <a:r>
                <a:rPr lang="en-US" sz="1600" dirty="0" err="1">
                  <a:solidFill>
                    <a:srgbClr val="FF0000"/>
                  </a:solidFill>
                  <a:latin typeface="Arial"/>
                  <a:ea typeface="Arial"/>
                  <a:cs typeface="Arial"/>
                  <a:sym typeface="Arial"/>
                </a:rPr>
                <a:t>Semua</a:t>
              </a:r>
              <a:r>
                <a:rPr lang="en-US" sz="1600" dirty="0">
                  <a:solidFill>
                    <a:srgbClr val="FF0000"/>
                  </a:solidFill>
                  <a:latin typeface="Arial"/>
                  <a:ea typeface="Arial"/>
                  <a:cs typeface="Arial"/>
                  <a:sym typeface="Arial"/>
                </a:rPr>
                <a:t> </a:t>
              </a:r>
              <a:r>
                <a:rPr lang="en-US" sz="1600" dirty="0" err="1">
                  <a:solidFill>
                    <a:srgbClr val="FF0000"/>
                  </a:solidFill>
                  <a:latin typeface="Arial"/>
                  <a:ea typeface="Arial"/>
                  <a:cs typeface="Arial"/>
                  <a:sym typeface="Arial"/>
                </a:rPr>
                <a:t>Programme</a:t>
              </a:r>
              <a:r>
                <a:rPr lang="en-US" sz="1600" dirty="0">
                  <a:solidFill>
                    <a:srgbClr val="FF0000"/>
                  </a:solidFill>
                  <a:latin typeface="Arial"/>
                  <a:ea typeface="Arial"/>
                  <a:cs typeface="Arial"/>
                  <a:sym typeface="Arial"/>
                </a:rPr>
                <a:t> (SIMSP)  [daily teacher-supervision + supervised home tooth brushing at night by parents + Preschool Oral Health </a:t>
              </a:r>
              <a:r>
                <a:rPr lang="en-US" sz="1600" dirty="0" err="1">
                  <a:solidFill>
                    <a:srgbClr val="FF0000"/>
                  </a:solidFill>
                  <a:latin typeface="Arial"/>
                  <a:ea typeface="Arial"/>
                  <a:cs typeface="Arial"/>
                  <a:sym typeface="Arial"/>
                </a:rPr>
                <a:t>Programme</a:t>
              </a:r>
              <a:r>
                <a:rPr lang="en-US" sz="1600" dirty="0">
                  <a:solidFill>
                    <a:srgbClr val="FF0000"/>
                  </a:solidFill>
                  <a:latin typeface="Arial"/>
                  <a:ea typeface="Arial"/>
                  <a:cs typeface="Arial"/>
                  <a:sym typeface="Arial"/>
                </a:rPr>
                <a:t> (POHPS)] versus POHPS alone </a:t>
              </a:r>
              <a:r>
                <a:rPr lang="en-US" sz="1600" dirty="0">
                  <a:solidFill>
                    <a:schemeClr val="tx1"/>
                  </a:solidFill>
                  <a:latin typeface="Arial"/>
                  <a:ea typeface="Arial"/>
                  <a:cs typeface="Arial"/>
                  <a:sym typeface="Arial"/>
                </a:rPr>
                <a:t>at 6 months follow-up </a:t>
              </a:r>
              <a:r>
                <a:rPr lang="en-US" sz="1600" dirty="0">
                  <a:solidFill>
                    <a:srgbClr val="FF0000"/>
                  </a:solidFill>
                  <a:latin typeface="Arial"/>
                  <a:ea typeface="Arial"/>
                  <a:cs typeface="Arial"/>
                  <a:sym typeface="Arial"/>
                </a:rPr>
                <a:t>showed significantly</a:t>
              </a:r>
              <a:r>
                <a:rPr lang="en-US" sz="1600" baseline="30000" dirty="0">
                  <a:solidFill>
                    <a:srgbClr val="FF0000"/>
                  </a:solidFill>
                  <a:latin typeface="Arial"/>
                  <a:ea typeface="Arial"/>
                  <a:cs typeface="Arial"/>
                  <a:sym typeface="Arial"/>
                </a:rPr>
                <a:t>:(Yusof et al., 2021) level I</a:t>
              </a:r>
              <a:endParaRPr dirty="0">
                <a:solidFill>
                  <a:srgbClr val="FF0000"/>
                </a:solidFill>
              </a:endParaRPr>
            </a:p>
            <a:p>
              <a:pPr marL="0" marR="0" lvl="0" indent="0" algn="l" rtl="0">
                <a:lnSpc>
                  <a:spcPct val="90000"/>
                </a:lnSpc>
                <a:spcBef>
                  <a:spcPts val="560"/>
                </a:spcBef>
                <a:spcAft>
                  <a:spcPts val="0"/>
                </a:spcAft>
                <a:buNone/>
              </a:pPr>
              <a:r>
                <a:rPr lang="en-US" sz="1600" dirty="0">
                  <a:solidFill>
                    <a:srgbClr val="FF0000"/>
                  </a:solidFill>
                  <a:latin typeface="Arial"/>
                  <a:ea typeface="Arial"/>
                  <a:cs typeface="Arial"/>
                  <a:sym typeface="Arial"/>
                </a:rPr>
                <a:t>lower percentage of children with visible plaques </a:t>
              </a:r>
              <a:r>
                <a:rPr lang="en-US" sz="1600" dirty="0">
                  <a:solidFill>
                    <a:schemeClr val="dk1"/>
                  </a:solidFill>
                  <a:latin typeface="Arial"/>
                  <a:ea typeface="Arial"/>
                  <a:cs typeface="Arial"/>
                  <a:sym typeface="Arial"/>
                </a:rPr>
                <a:t>in SIMSP </a:t>
              </a:r>
              <a:r>
                <a:rPr lang="en-US" sz="1600" dirty="0">
                  <a:solidFill>
                    <a:srgbClr val="FF0000"/>
                  </a:solidFill>
                  <a:latin typeface="Arial"/>
                  <a:ea typeface="Arial"/>
                  <a:cs typeface="Arial"/>
                  <a:sym typeface="Arial"/>
                </a:rPr>
                <a:t>(56.1%) </a:t>
              </a:r>
              <a:r>
                <a:rPr lang="en-US" sz="1600" dirty="0">
                  <a:solidFill>
                    <a:schemeClr val="dk1"/>
                  </a:solidFill>
                  <a:latin typeface="Arial"/>
                  <a:ea typeface="Arial"/>
                  <a:cs typeface="Arial"/>
                  <a:sym typeface="Arial"/>
                </a:rPr>
                <a:t>vs POHPS alone (64.4%) (p=0.031) </a:t>
              </a:r>
              <a:endParaRPr dirty="0"/>
            </a:p>
          </p:txBody>
        </p:sp>
        <p:sp>
          <p:nvSpPr>
            <p:cNvPr id="287" name="Google Shape;287;p14"/>
            <p:cNvSpPr/>
            <p:nvPr/>
          </p:nvSpPr>
          <p:spPr>
            <a:xfrm>
              <a:off x="0" y="5064745"/>
              <a:ext cx="8435280" cy="4471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4"/>
            <p:cNvSpPr txBox="1"/>
            <p:nvPr/>
          </p:nvSpPr>
          <p:spPr>
            <a:xfrm>
              <a:off x="0" y="5064745"/>
              <a:ext cx="8435280" cy="447120"/>
            </a:xfrm>
            <a:prstGeom prst="rect">
              <a:avLst/>
            </a:prstGeom>
            <a:noFill/>
            <a:ln>
              <a:noFill/>
            </a:ln>
          </p:spPr>
          <p:txBody>
            <a:bodyPr spcFirstLastPara="1" wrap="square" lIns="267800" tIns="34275" rIns="192000" bIns="34275" anchor="t" anchorCtr="0">
              <a:noAutofit/>
            </a:bodyPr>
            <a:lstStyle/>
            <a:p>
              <a:pPr marL="228600" marR="0" lvl="1" indent="-95250" algn="l" rtl="0">
                <a:lnSpc>
                  <a:spcPct val="90000"/>
                </a:lnSpc>
                <a:spcBef>
                  <a:spcPts val="0"/>
                </a:spcBef>
                <a:spcAft>
                  <a:spcPts val="0"/>
                </a:spcAft>
                <a:buClr>
                  <a:schemeClr val="dk1"/>
                </a:buClr>
                <a:buSzPts val="2100"/>
                <a:buFont typeface="Trebuchet MS"/>
                <a:buNone/>
              </a:pPr>
              <a:endParaRPr sz="2100" b="0" i="0" u="none" strike="noStrike" cap="none">
                <a:solidFill>
                  <a:schemeClr val="dk1"/>
                </a:solidFill>
                <a:latin typeface="Arial"/>
                <a:ea typeface="Arial"/>
                <a:cs typeface="Arial"/>
                <a:sym typeface="Arial"/>
              </a:endParaRPr>
            </a:p>
          </p:txBody>
        </p:sp>
      </p:grpSp>
      <p:sp>
        <p:nvSpPr>
          <p:cNvPr id="289" name="Google Shape;289;p1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5"/>
          <p:cNvSpPr txBox="1">
            <a:spLocks noGrp="1"/>
          </p:cNvSpPr>
          <p:nvPr>
            <p:ph type="title"/>
          </p:nvPr>
        </p:nvSpPr>
        <p:spPr>
          <a:xfrm>
            <a:off x="1703512" y="25370"/>
            <a:ext cx="8229600" cy="1143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600"/>
              <a:buFont typeface="Stardos Stencil"/>
              <a:buNone/>
            </a:pPr>
            <a:r>
              <a:rPr lang="en-US">
                <a:solidFill>
                  <a:srgbClr val="0070C0"/>
                </a:solidFill>
                <a:latin typeface="Stardos Stencil"/>
                <a:ea typeface="Stardos Stencil"/>
                <a:cs typeface="Stardos Stencil"/>
                <a:sym typeface="Stardos Stencil"/>
              </a:rPr>
              <a:t>Supervised toothbrushing</a:t>
            </a:r>
            <a:endParaRPr/>
          </a:p>
        </p:txBody>
      </p:sp>
      <p:grpSp>
        <p:nvGrpSpPr>
          <p:cNvPr id="295" name="Google Shape;295;p15"/>
          <p:cNvGrpSpPr/>
          <p:nvPr/>
        </p:nvGrpSpPr>
        <p:grpSpPr>
          <a:xfrm>
            <a:off x="1033112" y="944106"/>
            <a:ext cx="9036496" cy="5321521"/>
            <a:chOff x="0" y="507591"/>
            <a:chExt cx="9036496" cy="5321521"/>
          </a:xfrm>
        </p:grpSpPr>
        <p:sp>
          <p:nvSpPr>
            <p:cNvPr id="296" name="Google Shape;296;p15"/>
            <p:cNvSpPr/>
            <p:nvPr/>
          </p:nvSpPr>
          <p:spPr>
            <a:xfrm>
              <a:off x="0" y="507591"/>
              <a:ext cx="9036496" cy="128934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5"/>
            <p:cNvSpPr txBox="1"/>
            <p:nvPr/>
          </p:nvSpPr>
          <p:spPr>
            <a:xfrm>
              <a:off x="62940" y="570531"/>
              <a:ext cx="8910616" cy="1163460"/>
            </a:xfrm>
            <a:prstGeom prst="rect">
              <a:avLst/>
            </a:prstGeom>
            <a:noFill/>
            <a:ln>
              <a:noFill/>
            </a:ln>
          </p:spPr>
          <p:txBody>
            <a:bodyPr spcFirstLastPara="1" wrap="square" lIns="72375" tIns="72375" rIns="72375" bIns="72375" anchor="ctr" anchorCtr="0">
              <a:noAutofit/>
            </a:bodyPr>
            <a:lstStyle/>
            <a:p>
              <a:pPr marL="0" marR="0" lvl="0" indent="0" algn="l" rtl="0">
                <a:lnSpc>
                  <a:spcPct val="90000"/>
                </a:lnSpc>
                <a:spcBef>
                  <a:spcPts val="0"/>
                </a:spcBef>
                <a:spcAft>
                  <a:spcPts val="0"/>
                </a:spcAft>
                <a:buNone/>
              </a:pPr>
              <a:r>
                <a:rPr lang="en-US" sz="1900" dirty="0">
                  <a:solidFill>
                    <a:srgbClr val="FF0000"/>
                  </a:solidFill>
                  <a:latin typeface="Trebuchet MS"/>
                  <a:ea typeface="Trebuchet MS"/>
                  <a:cs typeface="Trebuchet MS"/>
                  <a:sym typeface="Trebuchet MS"/>
                </a:rPr>
                <a:t>Supervised toothbrushing </a:t>
              </a:r>
              <a:r>
                <a:rPr lang="en-US" sz="1900" dirty="0">
                  <a:solidFill>
                    <a:schemeClr val="dk1"/>
                  </a:solidFill>
                  <a:latin typeface="Trebuchet MS"/>
                  <a:ea typeface="Trebuchet MS"/>
                  <a:cs typeface="Trebuchet MS"/>
                  <a:sym typeface="Trebuchet MS"/>
                </a:rPr>
                <a:t>by a parent </a:t>
              </a:r>
              <a:r>
                <a:rPr lang="en-US" sz="1900" dirty="0">
                  <a:solidFill>
                    <a:srgbClr val="FF0000"/>
                  </a:solidFill>
                  <a:latin typeface="Trebuchet MS"/>
                  <a:ea typeface="Trebuchet MS"/>
                  <a:cs typeface="Trebuchet MS"/>
                  <a:sym typeface="Trebuchet MS"/>
                </a:rPr>
                <a:t>twice daily</a:t>
              </a:r>
              <a:r>
                <a:rPr lang="en-US" sz="1900" dirty="0">
                  <a:solidFill>
                    <a:schemeClr val="dk1"/>
                  </a:solidFill>
                  <a:latin typeface="Trebuchet MS"/>
                  <a:ea typeface="Trebuchet MS"/>
                  <a:cs typeface="Trebuchet MS"/>
                  <a:sym typeface="Trebuchet MS"/>
                </a:rPr>
                <a:t>, using a soft toothbrush of age-appropriate size. In children </a:t>
              </a:r>
              <a:r>
                <a:rPr lang="en-US" sz="1900" dirty="0">
                  <a:solidFill>
                    <a:srgbClr val="FF0000"/>
                  </a:solidFill>
                  <a:latin typeface="Trebuchet MS"/>
                  <a:ea typeface="Trebuchet MS"/>
                  <a:cs typeface="Trebuchet MS"/>
                  <a:sym typeface="Trebuchet MS"/>
                </a:rPr>
                <a:t>under the age of three, a smear or rice-sized amount of fluoridated toothpaste should be used. In children ages three to six, a pea-sized amount of fluoridated toothpaste should be used.</a:t>
              </a:r>
              <a:r>
                <a:rPr lang="en-US" sz="1900" baseline="30000" dirty="0">
                  <a:solidFill>
                    <a:srgbClr val="FF0000"/>
                  </a:solidFill>
                  <a:latin typeface="Trebuchet MS"/>
                  <a:ea typeface="Trebuchet MS"/>
                  <a:cs typeface="Trebuchet MS"/>
                  <a:sym typeface="Trebuchet MS"/>
                </a:rPr>
                <a:t>(AAPD, 2016b</a:t>
              </a:r>
              <a:r>
                <a:rPr lang="en-US" sz="1900" baseline="30000" dirty="0">
                  <a:solidFill>
                    <a:schemeClr val="dk1"/>
                  </a:solidFill>
                  <a:latin typeface="Trebuchet MS"/>
                  <a:ea typeface="Trebuchet MS"/>
                  <a:cs typeface="Trebuchet MS"/>
                  <a:sym typeface="Trebuchet MS"/>
                </a:rPr>
                <a:t>)</a:t>
              </a:r>
              <a:endParaRPr sz="1900" dirty="0">
                <a:solidFill>
                  <a:schemeClr val="dk1"/>
                </a:solidFill>
                <a:latin typeface="Trebuchet MS"/>
                <a:ea typeface="Trebuchet MS"/>
                <a:cs typeface="Trebuchet MS"/>
                <a:sym typeface="Trebuchet MS"/>
              </a:endParaRPr>
            </a:p>
          </p:txBody>
        </p:sp>
        <p:sp>
          <p:nvSpPr>
            <p:cNvPr id="298" name="Google Shape;298;p15"/>
            <p:cNvSpPr/>
            <p:nvPr/>
          </p:nvSpPr>
          <p:spPr>
            <a:xfrm>
              <a:off x="0" y="1851652"/>
              <a:ext cx="9036496" cy="128934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5"/>
            <p:cNvSpPr txBox="1"/>
            <p:nvPr/>
          </p:nvSpPr>
          <p:spPr>
            <a:xfrm>
              <a:off x="62940" y="1872394"/>
              <a:ext cx="8910616" cy="1163460"/>
            </a:xfrm>
            <a:prstGeom prst="rect">
              <a:avLst/>
            </a:prstGeom>
            <a:noFill/>
            <a:ln>
              <a:noFill/>
            </a:ln>
          </p:spPr>
          <p:txBody>
            <a:bodyPr spcFirstLastPara="1" wrap="square" lIns="72375" tIns="72375" rIns="72375" bIns="72375" anchor="ctr" anchorCtr="0">
              <a:noAutofit/>
            </a:bodyPr>
            <a:lstStyle/>
            <a:p>
              <a:pPr marL="0" marR="0" lvl="0" indent="0" algn="l" rtl="0">
                <a:lnSpc>
                  <a:spcPct val="90000"/>
                </a:lnSpc>
                <a:spcBef>
                  <a:spcPts val="0"/>
                </a:spcBef>
                <a:spcAft>
                  <a:spcPts val="0"/>
                </a:spcAft>
                <a:buNone/>
              </a:pPr>
              <a:r>
                <a:rPr lang="en-US" sz="1900" dirty="0">
                  <a:solidFill>
                    <a:schemeClr val="dk1"/>
                  </a:solidFill>
                  <a:latin typeface="Trebuchet MS"/>
                  <a:ea typeface="Trebuchet MS"/>
                  <a:cs typeface="Trebuchet MS"/>
                  <a:sym typeface="Trebuchet MS"/>
                </a:rPr>
                <a:t>Supervised toothbrushing with </a:t>
              </a:r>
              <a:r>
                <a:rPr lang="en-US" sz="1900" dirty="0">
                  <a:solidFill>
                    <a:srgbClr val="FF0000"/>
                  </a:solidFill>
                  <a:latin typeface="Trebuchet MS"/>
                  <a:ea typeface="Trebuchet MS"/>
                  <a:cs typeface="Trebuchet MS"/>
                  <a:sym typeface="Trebuchet MS"/>
                </a:rPr>
                <a:t>fluoridated toothpaste </a:t>
              </a:r>
              <a:r>
                <a:rPr lang="en-US" sz="1900" dirty="0">
                  <a:solidFill>
                    <a:schemeClr val="dk1"/>
                  </a:solidFill>
                  <a:latin typeface="Trebuchet MS"/>
                  <a:ea typeface="Trebuchet MS"/>
                  <a:cs typeface="Trebuchet MS"/>
                  <a:sym typeface="Trebuchet MS"/>
                </a:rPr>
                <a:t>as a preventive measure against ECC and to </a:t>
              </a:r>
              <a:r>
                <a:rPr lang="en-US" sz="1900" dirty="0">
                  <a:solidFill>
                    <a:srgbClr val="FF0000"/>
                  </a:solidFill>
                  <a:latin typeface="Trebuchet MS"/>
                  <a:ea typeface="Trebuchet MS"/>
                  <a:cs typeface="Trebuchet MS"/>
                  <a:sym typeface="Trebuchet MS"/>
                </a:rPr>
                <a:t>reduce the risk of fluorosis</a:t>
              </a:r>
              <a:r>
                <a:rPr lang="en-US" sz="1900" dirty="0">
                  <a:solidFill>
                    <a:schemeClr val="dk1"/>
                  </a:solidFill>
                  <a:latin typeface="Trebuchet MS"/>
                  <a:ea typeface="Trebuchet MS"/>
                  <a:cs typeface="Trebuchet MS"/>
                  <a:sym typeface="Trebuchet MS"/>
                </a:rPr>
                <a:t>.</a:t>
              </a:r>
              <a:r>
                <a:rPr lang="en-US" sz="1900" baseline="30000" dirty="0">
                  <a:solidFill>
                    <a:schemeClr val="dk1"/>
                  </a:solidFill>
                  <a:latin typeface="Trebuchet MS"/>
                  <a:ea typeface="Trebuchet MS"/>
                  <a:cs typeface="Trebuchet MS"/>
                  <a:sym typeface="Trebuchet MS"/>
                </a:rPr>
                <a:t>(SDCEP, 2018)</a:t>
              </a:r>
              <a:endParaRPr sz="1900" dirty="0">
                <a:solidFill>
                  <a:schemeClr val="dk1"/>
                </a:solidFill>
                <a:latin typeface="Trebuchet MS"/>
                <a:ea typeface="Trebuchet MS"/>
                <a:cs typeface="Trebuchet MS"/>
                <a:sym typeface="Trebuchet MS"/>
              </a:endParaRPr>
            </a:p>
          </p:txBody>
        </p:sp>
        <p:sp>
          <p:nvSpPr>
            <p:cNvPr id="300" name="Google Shape;300;p15"/>
            <p:cNvSpPr/>
            <p:nvPr/>
          </p:nvSpPr>
          <p:spPr>
            <a:xfrm>
              <a:off x="0" y="3195712"/>
              <a:ext cx="9036496" cy="128934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5"/>
            <p:cNvSpPr txBox="1"/>
            <p:nvPr/>
          </p:nvSpPr>
          <p:spPr>
            <a:xfrm>
              <a:off x="62940" y="3258652"/>
              <a:ext cx="8910616" cy="1163460"/>
            </a:xfrm>
            <a:prstGeom prst="rect">
              <a:avLst/>
            </a:prstGeom>
            <a:noFill/>
            <a:ln>
              <a:noFill/>
            </a:ln>
          </p:spPr>
          <p:txBody>
            <a:bodyPr spcFirstLastPara="1" wrap="square" lIns="72375" tIns="72375" rIns="72375" bIns="72375" anchor="ctr" anchorCtr="0">
              <a:noAutofit/>
            </a:bodyPr>
            <a:lstStyle/>
            <a:p>
              <a:pPr marL="0" marR="0" lvl="0" indent="0" algn="l" rtl="0">
                <a:lnSpc>
                  <a:spcPct val="90000"/>
                </a:lnSpc>
                <a:spcBef>
                  <a:spcPts val="0"/>
                </a:spcBef>
                <a:spcAft>
                  <a:spcPts val="0"/>
                </a:spcAft>
                <a:buNone/>
              </a:pPr>
              <a:r>
                <a:rPr lang="en-US" sz="1900" dirty="0">
                  <a:solidFill>
                    <a:schemeClr val="dk1"/>
                  </a:solidFill>
                  <a:latin typeface="Trebuchet MS"/>
                  <a:ea typeface="Trebuchet MS"/>
                  <a:cs typeface="Trebuchet MS"/>
                  <a:sym typeface="Trebuchet MS"/>
                </a:rPr>
                <a:t>Children to </a:t>
              </a:r>
              <a:r>
                <a:rPr lang="en-US" sz="1900" dirty="0">
                  <a:solidFill>
                    <a:srgbClr val="FF0000"/>
                  </a:solidFill>
                  <a:latin typeface="Trebuchet MS"/>
                  <a:ea typeface="Trebuchet MS"/>
                  <a:cs typeface="Trebuchet MS"/>
                  <a:sym typeface="Trebuchet MS"/>
                </a:rPr>
                <a:t>spit out excess toothpaste </a:t>
              </a:r>
              <a:r>
                <a:rPr lang="en-US" sz="1900" dirty="0">
                  <a:solidFill>
                    <a:schemeClr val="dk1"/>
                  </a:solidFill>
                  <a:latin typeface="Trebuchet MS"/>
                  <a:ea typeface="Trebuchet MS"/>
                  <a:cs typeface="Trebuchet MS"/>
                  <a:sym typeface="Trebuchet MS"/>
                </a:rPr>
                <a:t>and </a:t>
              </a:r>
              <a:r>
                <a:rPr lang="en-US" sz="1900" dirty="0">
                  <a:solidFill>
                    <a:srgbClr val="FF0000"/>
                  </a:solidFill>
                  <a:latin typeface="Trebuchet MS"/>
                  <a:ea typeface="Trebuchet MS"/>
                  <a:cs typeface="Trebuchet MS"/>
                  <a:sym typeface="Trebuchet MS"/>
                </a:rPr>
                <a:t>not to encourage rinsing of mouth after brushing</a:t>
              </a:r>
              <a:r>
                <a:rPr lang="en-US" sz="1900" baseline="30000" dirty="0">
                  <a:solidFill>
                    <a:srgbClr val="FF0000"/>
                  </a:solidFill>
                  <a:latin typeface="Trebuchet MS"/>
                  <a:ea typeface="Trebuchet MS"/>
                  <a:cs typeface="Trebuchet MS"/>
                  <a:sym typeface="Trebuchet MS"/>
                </a:rPr>
                <a:t>.(</a:t>
              </a:r>
              <a:r>
                <a:rPr lang="en-US" sz="1900" baseline="30000" dirty="0">
                  <a:solidFill>
                    <a:schemeClr val="dk1"/>
                  </a:solidFill>
                  <a:latin typeface="Trebuchet MS"/>
                  <a:ea typeface="Trebuchet MS"/>
                  <a:cs typeface="Trebuchet MS"/>
                  <a:sym typeface="Trebuchet MS"/>
                </a:rPr>
                <a:t>SIGN, 2014, SDCEP, 2018)</a:t>
              </a:r>
              <a:endParaRPr sz="1900" dirty="0">
                <a:solidFill>
                  <a:schemeClr val="dk1"/>
                </a:solidFill>
                <a:latin typeface="Trebuchet MS"/>
                <a:ea typeface="Trebuchet MS"/>
                <a:cs typeface="Trebuchet MS"/>
                <a:sym typeface="Trebuchet MS"/>
              </a:endParaRPr>
            </a:p>
          </p:txBody>
        </p:sp>
        <p:sp>
          <p:nvSpPr>
            <p:cNvPr id="302" name="Google Shape;302;p15"/>
            <p:cNvSpPr/>
            <p:nvPr/>
          </p:nvSpPr>
          <p:spPr>
            <a:xfrm>
              <a:off x="0" y="4539772"/>
              <a:ext cx="9036496" cy="128934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5"/>
            <p:cNvSpPr txBox="1"/>
            <p:nvPr/>
          </p:nvSpPr>
          <p:spPr>
            <a:xfrm>
              <a:off x="62940" y="4602712"/>
              <a:ext cx="8910616" cy="1163460"/>
            </a:xfrm>
            <a:prstGeom prst="rect">
              <a:avLst/>
            </a:prstGeom>
            <a:noFill/>
            <a:ln>
              <a:noFill/>
            </a:ln>
          </p:spPr>
          <p:txBody>
            <a:bodyPr spcFirstLastPara="1" wrap="square" lIns="72375" tIns="72375" rIns="72375" bIns="72375" anchor="ctr" anchorCtr="0">
              <a:noAutofit/>
            </a:bodyPr>
            <a:lstStyle/>
            <a:p>
              <a:pPr marL="0" marR="0" lvl="0" indent="0" algn="l" rtl="0">
                <a:lnSpc>
                  <a:spcPct val="90000"/>
                </a:lnSpc>
                <a:spcBef>
                  <a:spcPts val="0"/>
                </a:spcBef>
                <a:spcAft>
                  <a:spcPts val="0"/>
                </a:spcAft>
                <a:buNone/>
              </a:pPr>
              <a:r>
                <a:rPr lang="en-US" sz="1900" dirty="0">
                  <a:solidFill>
                    <a:schemeClr val="dk1"/>
                  </a:solidFill>
                  <a:latin typeface="Trebuchet MS"/>
                  <a:ea typeface="Trebuchet MS"/>
                  <a:cs typeface="Trebuchet MS"/>
                  <a:sym typeface="Trebuchet MS"/>
                </a:rPr>
                <a:t>NHS England suggested that when brushing, </a:t>
              </a:r>
              <a:r>
                <a:rPr lang="en-US" sz="1900" dirty="0">
                  <a:solidFill>
                    <a:srgbClr val="FF0000"/>
                  </a:solidFill>
                  <a:latin typeface="Trebuchet MS"/>
                  <a:ea typeface="Trebuchet MS"/>
                  <a:cs typeface="Trebuchet MS"/>
                  <a:sym typeface="Trebuchet MS"/>
                </a:rPr>
                <a:t>children need to be helped and supervised by an adult, until at least seven years of age</a:t>
              </a:r>
              <a:r>
                <a:rPr lang="en-US" sz="1900" dirty="0">
                  <a:solidFill>
                    <a:schemeClr val="dk1"/>
                  </a:solidFill>
                  <a:latin typeface="Trebuchet MS"/>
                  <a:ea typeface="Trebuchet MS"/>
                  <a:cs typeface="Trebuchet MS"/>
                  <a:sym typeface="Trebuchet MS"/>
                </a:rPr>
                <a:t>.</a:t>
              </a:r>
              <a:r>
                <a:rPr lang="en-US" sz="1900" baseline="30000" dirty="0">
                  <a:solidFill>
                    <a:schemeClr val="dk1"/>
                  </a:solidFill>
                  <a:latin typeface="Trebuchet MS"/>
                  <a:ea typeface="Trebuchet MS"/>
                  <a:cs typeface="Trebuchet MS"/>
                  <a:sym typeface="Trebuchet MS"/>
                </a:rPr>
                <a:t>(NHSE, 2021)</a:t>
              </a:r>
              <a:endParaRPr sz="1900" dirty="0">
                <a:solidFill>
                  <a:schemeClr val="dk1"/>
                </a:solidFill>
                <a:latin typeface="Trebuchet MS"/>
                <a:ea typeface="Trebuchet MS"/>
                <a:cs typeface="Trebuchet MS"/>
                <a:sym typeface="Trebuchet MS"/>
              </a:endParaRPr>
            </a:p>
          </p:txBody>
        </p:sp>
      </p:grpSp>
      <p:sp>
        <p:nvSpPr>
          <p:cNvPr id="304" name="Google Shape;304;p1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8"/>
        <p:cNvGrpSpPr/>
        <p:nvPr/>
      </p:nvGrpSpPr>
      <p:grpSpPr>
        <a:xfrm>
          <a:off x="0" y="0"/>
          <a:ext cx="0" cy="0"/>
          <a:chOff x="0" y="0"/>
          <a:chExt cx="0" cy="0"/>
        </a:xfrm>
      </p:grpSpPr>
      <p:pic>
        <p:nvPicPr>
          <p:cNvPr id="309" name="Google Shape;309;p16"/>
          <p:cNvPicPr preferRelativeResize="0"/>
          <p:nvPr/>
        </p:nvPicPr>
        <p:blipFill rotWithShape="1">
          <a:blip r:embed="rId3">
            <a:alphaModFix/>
          </a:blip>
          <a:srcRect l="9452"/>
          <a:stretch/>
        </p:blipFill>
        <p:spPr>
          <a:xfrm>
            <a:off x="1524020" y="10"/>
            <a:ext cx="3492988" cy="6857990"/>
          </a:xfrm>
          <a:custGeom>
            <a:avLst/>
            <a:gdLst/>
            <a:ahLst/>
            <a:cxnLst/>
            <a:rect l="l" t="t" r="r" b="b"/>
            <a:pathLst>
              <a:path w="4657344" h="6858000" extrusionOk="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ln>
            <a:noFill/>
          </a:ln>
        </p:spPr>
      </p:pic>
      <p:sp>
        <p:nvSpPr>
          <p:cNvPr id="310" name="Google Shape;310;p16"/>
          <p:cNvSpPr txBox="1">
            <a:spLocks noGrp="1"/>
          </p:cNvSpPr>
          <p:nvPr>
            <p:ph type="body" idx="1"/>
          </p:nvPr>
        </p:nvSpPr>
        <p:spPr>
          <a:xfrm>
            <a:off x="5317069" y="764704"/>
            <a:ext cx="4722280" cy="5591646"/>
          </a:xfrm>
          <a:prstGeom prst="rect">
            <a:avLst/>
          </a:prstGeom>
          <a:solidFill>
            <a:schemeClr val="lt2"/>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600"/>
              <a:buNone/>
            </a:pPr>
            <a:endParaRPr sz="2000" dirty="0">
              <a:latin typeface="Arial"/>
              <a:ea typeface="Arial"/>
              <a:cs typeface="Arial"/>
              <a:sym typeface="Arial"/>
            </a:endParaRPr>
          </a:p>
          <a:p>
            <a:pPr marL="342900" lvl="0" indent="-342900" algn="l" rtl="0">
              <a:lnSpc>
                <a:spcPct val="90000"/>
              </a:lnSpc>
              <a:spcBef>
                <a:spcPts val="1800"/>
              </a:spcBef>
              <a:spcAft>
                <a:spcPts val="0"/>
              </a:spcAft>
              <a:buClr>
                <a:schemeClr val="tx1"/>
              </a:buClr>
              <a:buSzPts val="1600"/>
              <a:buFont typeface="Arial" panose="020B0604020202020204" pitchFamily="34" charset="0"/>
              <a:buChar char="•"/>
            </a:pPr>
            <a:r>
              <a:rPr lang="en-US" sz="2000" dirty="0">
                <a:latin typeface="Arial"/>
                <a:ea typeface="Arial"/>
                <a:cs typeface="Arial"/>
                <a:sym typeface="Arial"/>
              </a:rPr>
              <a:t>AAPD recommends that toothbrushing with fluoridated toothpaste should start as soon as the first teeth arrive</a:t>
            </a:r>
            <a:r>
              <a:rPr lang="en-US" sz="2000" baseline="30000" dirty="0">
                <a:latin typeface="Arial"/>
                <a:ea typeface="Arial"/>
                <a:cs typeface="Arial"/>
                <a:sym typeface="Arial"/>
              </a:rPr>
              <a:t>.</a:t>
            </a:r>
            <a:r>
              <a:rPr lang="en-US" sz="2000" baseline="30000" dirty="0">
                <a:solidFill>
                  <a:srgbClr val="FF0000"/>
                </a:solidFill>
                <a:latin typeface="Arial"/>
                <a:ea typeface="Arial"/>
                <a:cs typeface="Arial"/>
                <a:sym typeface="Arial"/>
              </a:rPr>
              <a:t>(AAPD, 2021c)</a:t>
            </a:r>
            <a:endParaRPr dirty="0">
              <a:solidFill>
                <a:srgbClr val="FF0000"/>
              </a:solidFill>
            </a:endParaRPr>
          </a:p>
          <a:p>
            <a:pPr marL="342900" lvl="0" indent="-342900" algn="l" rtl="0">
              <a:lnSpc>
                <a:spcPct val="90000"/>
              </a:lnSpc>
              <a:spcBef>
                <a:spcPts val="1800"/>
              </a:spcBef>
              <a:spcAft>
                <a:spcPts val="0"/>
              </a:spcAft>
              <a:buClr>
                <a:schemeClr val="tx1"/>
              </a:buClr>
              <a:buSzPts val="1600"/>
              <a:buFont typeface="Arial" panose="020B0604020202020204" pitchFamily="34" charset="0"/>
              <a:buChar char="•"/>
            </a:pPr>
            <a:r>
              <a:rPr lang="en-US" sz="2000" dirty="0">
                <a:latin typeface="Arial"/>
                <a:ea typeface="Arial"/>
                <a:cs typeface="Arial"/>
                <a:sym typeface="Arial"/>
              </a:rPr>
              <a:t>The current guidelines from AAPD and SDCEP do not strongly endorse flossing as an effective preventive measure for ECC</a:t>
            </a:r>
            <a:r>
              <a:rPr lang="en-US" sz="2000" baseline="30000" dirty="0">
                <a:latin typeface="Arial"/>
                <a:ea typeface="Arial"/>
                <a:cs typeface="Arial"/>
                <a:sym typeface="Arial"/>
              </a:rPr>
              <a:t>.(AAPD, 2016b, SDCEP, 2018) </a:t>
            </a:r>
            <a:endParaRPr sz="2000" baseline="30000" dirty="0">
              <a:latin typeface="Arial"/>
              <a:ea typeface="Arial"/>
              <a:cs typeface="Arial"/>
              <a:sym typeface="Arial"/>
            </a:endParaRPr>
          </a:p>
          <a:p>
            <a:pPr marL="342900" lvl="0" indent="-342900" algn="l" rtl="0">
              <a:lnSpc>
                <a:spcPct val="90000"/>
              </a:lnSpc>
              <a:spcBef>
                <a:spcPts val="1800"/>
              </a:spcBef>
              <a:spcAft>
                <a:spcPts val="0"/>
              </a:spcAft>
              <a:buClr>
                <a:schemeClr val="tx1"/>
              </a:buClr>
              <a:buSzPts val="1600"/>
              <a:buFont typeface="Arial" panose="020B0604020202020204" pitchFamily="34" charset="0"/>
              <a:buChar char="•"/>
            </a:pPr>
            <a:r>
              <a:rPr lang="en-US" sz="2000" dirty="0">
                <a:latin typeface="Arial"/>
                <a:ea typeface="Arial"/>
                <a:cs typeface="Arial"/>
                <a:sym typeface="Arial"/>
              </a:rPr>
              <a:t>The CPG DG opines that the emphasis should be on other evidence-based interventions such as </a:t>
            </a:r>
            <a:r>
              <a:rPr lang="en-US" sz="2000" dirty="0">
                <a:solidFill>
                  <a:srgbClr val="FF0000"/>
                </a:solidFill>
                <a:latin typeface="Arial"/>
                <a:ea typeface="Arial"/>
                <a:cs typeface="Arial"/>
                <a:sym typeface="Arial"/>
              </a:rPr>
              <a:t>tooth brushing, fluoride toothpaste, reducing sugar intake, and professional fluoride applications.</a:t>
            </a:r>
            <a:endParaRPr dirty="0">
              <a:solidFill>
                <a:srgbClr val="FF0000"/>
              </a:solidFill>
            </a:endParaRPr>
          </a:p>
          <a:p>
            <a:pPr marL="342900" lvl="0" indent="-261620" algn="l" rtl="0">
              <a:lnSpc>
                <a:spcPct val="90000"/>
              </a:lnSpc>
              <a:spcBef>
                <a:spcPts val="1800"/>
              </a:spcBef>
              <a:spcAft>
                <a:spcPts val="0"/>
              </a:spcAft>
              <a:buSzPts val="1280"/>
              <a:buNone/>
            </a:pPr>
            <a:endParaRPr sz="1600" dirty="0">
              <a:latin typeface="Arial"/>
              <a:ea typeface="Arial"/>
              <a:cs typeface="Arial"/>
              <a:sym typeface="Arial"/>
            </a:endParaRPr>
          </a:p>
          <a:p>
            <a:pPr marL="342900" lvl="0" indent="-261620" algn="l" rtl="0">
              <a:lnSpc>
                <a:spcPct val="90000"/>
              </a:lnSpc>
              <a:spcBef>
                <a:spcPts val="1800"/>
              </a:spcBef>
              <a:spcAft>
                <a:spcPts val="0"/>
              </a:spcAft>
              <a:buSzPts val="1280"/>
              <a:buNone/>
            </a:pPr>
            <a:endParaRPr sz="1600" dirty="0">
              <a:latin typeface="Arial"/>
              <a:ea typeface="Arial"/>
              <a:cs typeface="Arial"/>
              <a:sym typeface="Arial"/>
            </a:endParaRPr>
          </a:p>
          <a:p>
            <a:pPr marL="0" lvl="0" indent="0" algn="l" rtl="0">
              <a:lnSpc>
                <a:spcPct val="90000"/>
              </a:lnSpc>
              <a:spcBef>
                <a:spcPts val="1000"/>
              </a:spcBef>
              <a:spcAft>
                <a:spcPts val="0"/>
              </a:spcAft>
              <a:buSzPts val="1280"/>
              <a:buNone/>
            </a:pPr>
            <a:endParaRPr sz="1600" dirty="0">
              <a:latin typeface="Arial"/>
              <a:ea typeface="Arial"/>
              <a:cs typeface="Arial"/>
              <a:sym typeface="Arial"/>
            </a:endParaRPr>
          </a:p>
        </p:txBody>
      </p:sp>
      <p:sp>
        <p:nvSpPr>
          <p:cNvPr id="311" name="Google Shape;311;p16"/>
          <p:cNvSpPr txBox="1">
            <a:spLocks noGrp="1"/>
          </p:cNvSpPr>
          <p:nvPr>
            <p:ph type="sldNum" idx="12"/>
          </p:nvPr>
        </p:nvSpPr>
        <p:spPr>
          <a:xfrm>
            <a:off x="9063733" y="6356351"/>
            <a:ext cx="975616"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5"/>
        <p:cNvGrpSpPr/>
        <p:nvPr/>
      </p:nvGrpSpPr>
      <p:grpSpPr>
        <a:xfrm>
          <a:off x="0" y="0"/>
          <a:ext cx="0" cy="0"/>
          <a:chOff x="0" y="0"/>
          <a:chExt cx="0" cy="0"/>
        </a:xfrm>
      </p:grpSpPr>
      <p:sp>
        <p:nvSpPr>
          <p:cNvPr id="316" name="Google Shape;316;p17"/>
          <p:cNvSpPr txBox="1">
            <a:spLocks noGrp="1"/>
          </p:cNvSpPr>
          <p:nvPr>
            <p:ph type="title"/>
          </p:nvPr>
        </p:nvSpPr>
        <p:spPr>
          <a:xfrm>
            <a:off x="1955799" y="101215"/>
            <a:ext cx="8229600" cy="1143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600"/>
              <a:buFont typeface="Stardos Stencil"/>
              <a:buNone/>
            </a:pPr>
            <a:r>
              <a:rPr lang="en-US">
                <a:solidFill>
                  <a:srgbClr val="0070C0"/>
                </a:solidFill>
                <a:latin typeface="Stardos Stencil"/>
                <a:ea typeface="Stardos Stencil"/>
                <a:cs typeface="Stardos Stencil"/>
                <a:sym typeface="Stardos Stencil"/>
              </a:rPr>
              <a:t>FLUORIDE TOOTHPASTE</a:t>
            </a:r>
            <a:endParaRPr/>
          </a:p>
        </p:txBody>
      </p:sp>
      <p:grpSp>
        <p:nvGrpSpPr>
          <p:cNvPr id="317" name="Google Shape;317;p17"/>
          <p:cNvGrpSpPr/>
          <p:nvPr/>
        </p:nvGrpSpPr>
        <p:grpSpPr>
          <a:xfrm>
            <a:off x="1653341" y="968147"/>
            <a:ext cx="9041531" cy="5448362"/>
            <a:chOff x="100466" y="73321"/>
            <a:chExt cx="9041531" cy="5448362"/>
          </a:xfrm>
        </p:grpSpPr>
        <p:sp>
          <p:nvSpPr>
            <p:cNvPr id="318" name="Google Shape;318;p17"/>
            <p:cNvSpPr/>
            <p:nvPr/>
          </p:nvSpPr>
          <p:spPr>
            <a:xfrm>
              <a:off x="100466" y="73322"/>
              <a:ext cx="3955851" cy="2548194"/>
            </a:xfrm>
            <a:prstGeom prst="rect">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7"/>
            <p:cNvSpPr txBox="1"/>
            <p:nvPr/>
          </p:nvSpPr>
          <p:spPr>
            <a:xfrm>
              <a:off x="603393" y="171234"/>
              <a:ext cx="2901619" cy="2275599"/>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None/>
              </a:pPr>
              <a:r>
                <a:rPr lang="en-US" sz="1800" dirty="0">
                  <a:solidFill>
                    <a:schemeClr val="dk1"/>
                  </a:solidFill>
                  <a:latin typeface="Arial"/>
                  <a:ea typeface="Arial"/>
                  <a:cs typeface="Arial"/>
                  <a:sym typeface="Arial"/>
                </a:rPr>
                <a:t>The role of fluoride toothpastes in the control of dental caries is well established and beyond dispute</a:t>
              </a:r>
              <a:r>
                <a:rPr lang="en-US" sz="1800" dirty="0">
                  <a:solidFill>
                    <a:schemeClr val="lt1"/>
                  </a:solidFill>
                  <a:latin typeface="Arial"/>
                  <a:ea typeface="Arial"/>
                  <a:cs typeface="Arial"/>
                  <a:sym typeface="Arial"/>
                </a:rPr>
                <a:t>.</a:t>
              </a:r>
              <a:endParaRPr dirty="0"/>
            </a:p>
          </p:txBody>
        </p:sp>
        <p:sp>
          <p:nvSpPr>
            <p:cNvPr id="320" name="Google Shape;320;p17"/>
            <p:cNvSpPr/>
            <p:nvPr/>
          </p:nvSpPr>
          <p:spPr>
            <a:xfrm>
              <a:off x="4751673" y="73321"/>
              <a:ext cx="4390324" cy="2548195"/>
            </a:xfrm>
            <a:prstGeom prst="rect">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7"/>
            <p:cNvSpPr txBox="1"/>
            <p:nvPr/>
          </p:nvSpPr>
          <p:spPr>
            <a:xfrm>
              <a:off x="4751672" y="73323"/>
              <a:ext cx="4390324" cy="237351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None/>
              </a:pPr>
              <a:r>
                <a:rPr lang="en-US" sz="1600" dirty="0">
                  <a:solidFill>
                    <a:schemeClr val="dk1"/>
                  </a:solidFill>
                  <a:latin typeface="Arial"/>
                  <a:ea typeface="Arial"/>
                  <a:cs typeface="Arial"/>
                  <a:sym typeface="Arial"/>
                </a:rPr>
                <a:t>The use of standard fluoride toothpastes (1000 to 1500 ppm) reduces the incidence of dental caries in the primary dentition of preschool children. </a:t>
              </a:r>
              <a:r>
                <a:rPr lang="en-US" sz="1600" dirty="0">
                  <a:solidFill>
                    <a:srgbClr val="FF0000"/>
                  </a:solidFill>
                  <a:latin typeface="Arial"/>
                  <a:ea typeface="Arial"/>
                  <a:cs typeface="Arial"/>
                  <a:sym typeface="Arial"/>
                </a:rPr>
                <a:t>Standard fluoride toothpastes significantly reduce caries (RR=0.86, 95% CI 0.81 to 0.93)</a:t>
              </a:r>
              <a:r>
                <a:rPr lang="en-US" sz="1600" dirty="0">
                  <a:solidFill>
                    <a:schemeClr val="dk1"/>
                  </a:solidFill>
                  <a:latin typeface="Arial"/>
                  <a:ea typeface="Arial"/>
                  <a:cs typeface="Arial"/>
                  <a:sym typeface="Arial"/>
                </a:rPr>
                <a:t> when compared to placebo or no intervention.</a:t>
              </a:r>
              <a:r>
                <a:rPr lang="en-US" sz="1600" baseline="30000" dirty="0">
                  <a:solidFill>
                    <a:schemeClr val="dk1"/>
                  </a:solidFill>
                  <a:latin typeface="Arial"/>
                  <a:ea typeface="Arial"/>
                  <a:cs typeface="Arial"/>
                  <a:sym typeface="Arial"/>
                </a:rPr>
                <a:t>(dos Santos et al., 2013), level I</a:t>
              </a:r>
              <a:endParaRPr sz="1600" dirty="0">
                <a:solidFill>
                  <a:schemeClr val="dk1"/>
                </a:solidFill>
                <a:latin typeface="Arial"/>
                <a:ea typeface="Arial"/>
                <a:cs typeface="Arial"/>
                <a:sym typeface="Arial"/>
              </a:endParaRPr>
            </a:p>
          </p:txBody>
        </p:sp>
        <p:sp>
          <p:nvSpPr>
            <p:cNvPr id="322" name="Google Shape;322;p17"/>
            <p:cNvSpPr/>
            <p:nvPr/>
          </p:nvSpPr>
          <p:spPr>
            <a:xfrm>
              <a:off x="107505" y="2940284"/>
              <a:ext cx="3948812" cy="2548194"/>
            </a:xfrm>
            <a:prstGeom prst="rect">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7"/>
            <p:cNvSpPr txBox="1"/>
            <p:nvPr/>
          </p:nvSpPr>
          <p:spPr>
            <a:xfrm>
              <a:off x="107505" y="2719428"/>
              <a:ext cx="3893396" cy="2769049"/>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None/>
              </a:pPr>
              <a:r>
                <a:rPr lang="en-US" sz="1600" dirty="0">
                  <a:solidFill>
                    <a:schemeClr val="dk1"/>
                  </a:solidFill>
                  <a:latin typeface="Arial"/>
                  <a:ea typeface="Arial"/>
                  <a:cs typeface="Arial"/>
                  <a:sym typeface="Arial"/>
                </a:rPr>
                <a:t>In a recent SR the standard F toothpaste </a:t>
              </a:r>
              <a:r>
                <a:rPr lang="en-US" sz="1600" dirty="0">
                  <a:solidFill>
                    <a:srgbClr val="FF0000"/>
                  </a:solidFill>
                  <a:latin typeface="Arial"/>
                  <a:ea typeface="Arial"/>
                  <a:cs typeface="Arial"/>
                  <a:sym typeface="Arial"/>
                </a:rPr>
                <a:t>(1000-1500 ppm) had greater efficacy compared to low fluoride content (&lt;600 ppm) in the prevention of early childhood caries </a:t>
              </a:r>
              <a:r>
                <a:rPr lang="en-US" sz="1600" dirty="0">
                  <a:solidFill>
                    <a:schemeClr val="dk1"/>
                  </a:solidFill>
                  <a:latin typeface="Arial"/>
                  <a:ea typeface="Arial"/>
                  <a:cs typeface="Arial"/>
                  <a:sym typeface="Arial"/>
                </a:rPr>
                <a:t>.(</a:t>
              </a:r>
              <a:r>
                <a:rPr lang="en-US" sz="1600" dirty="0" err="1">
                  <a:solidFill>
                    <a:schemeClr val="dk1"/>
                  </a:solidFill>
                  <a:latin typeface="Arial"/>
                  <a:ea typeface="Arial"/>
                  <a:cs typeface="Arial"/>
                  <a:sym typeface="Arial"/>
                </a:rPr>
                <a:t>Staszczyk</a:t>
              </a:r>
              <a:r>
                <a:rPr lang="en-US" sz="1600" dirty="0">
                  <a:solidFill>
                    <a:schemeClr val="dk1"/>
                  </a:solidFill>
                  <a:latin typeface="Arial"/>
                  <a:ea typeface="Arial"/>
                  <a:cs typeface="Arial"/>
                  <a:sym typeface="Arial"/>
                </a:rPr>
                <a:t> et al., 2020), level I</a:t>
              </a:r>
              <a:endParaRPr dirty="0"/>
            </a:p>
          </p:txBody>
        </p:sp>
        <p:sp>
          <p:nvSpPr>
            <p:cNvPr id="324" name="Google Shape;324;p17"/>
            <p:cNvSpPr/>
            <p:nvPr/>
          </p:nvSpPr>
          <p:spPr>
            <a:xfrm>
              <a:off x="4751672" y="2940284"/>
              <a:ext cx="4291863" cy="2581399"/>
            </a:xfrm>
            <a:prstGeom prst="rect">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7"/>
            <p:cNvSpPr txBox="1"/>
            <p:nvPr/>
          </p:nvSpPr>
          <p:spPr>
            <a:xfrm>
              <a:off x="4807088" y="3032281"/>
              <a:ext cx="4102697" cy="2456197"/>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None/>
              </a:pPr>
              <a:r>
                <a:rPr lang="en-US" sz="1600" dirty="0">
                  <a:solidFill>
                    <a:schemeClr val="dk1"/>
                  </a:solidFill>
                  <a:latin typeface="Arial"/>
                  <a:ea typeface="Arial"/>
                  <a:cs typeface="Arial"/>
                  <a:sym typeface="Arial"/>
                </a:rPr>
                <a:t>SIGN and SDCEP recommends the use of </a:t>
              </a:r>
              <a:r>
                <a:rPr lang="en-US" sz="1600" dirty="0">
                  <a:solidFill>
                    <a:srgbClr val="FF0000"/>
                  </a:solidFill>
                  <a:latin typeface="Arial"/>
                  <a:ea typeface="Arial"/>
                  <a:cs typeface="Arial"/>
                  <a:sym typeface="Arial"/>
                </a:rPr>
                <a:t>1000 ppm for standard use in prevention of ECC irrespective of the age of the child (to be used on eruption of teeth)</a:t>
              </a:r>
              <a:r>
                <a:rPr lang="en-US" sz="1600" baseline="30000" dirty="0">
                  <a:solidFill>
                    <a:srgbClr val="FF0000"/>
                  </a:solidFill>
                  <a:latin typeface="Arial"/>
                  <a:ea typeface="Arial"/>
                  <a:cs typeface="Arial"/>
                  <a:sym typeface="Arial"/>
                </a:rPr>
                <a:t>.(</a:t>
              </a:r>
              <a:r>
                <a:rPr lang="en-US" sz="1600" baseline="30000" dirty="0">
                  <a:solidFill>
                    <a:schemeClr val="dk1"/>
                  </a:solidFill>
                  <a:latin typeface="Arial"/>
                  <a:ea typeface="Arial"/>
                  <a:cs typeface="Arial"/>
                  <a:sym typeface="Arial"/>
                </a:rPr>
                <a:t>SIGN, 2014, SDCEP, 2018) </a:t>
              </a:r>
              <a:r>
                <a:rPr lang="en-US" sz="1600" dirty="0">
                  <a:solidFill>
                    <a:schemeClr val="dk1"/>
                  </a:solidFill>
                  <a:latin typeface="Arial"/>
                  <a:ea typeface="Arial"/>
                  <a:cs typeface="Arial"/>
                  <a:sym typeface="Arial"/>
                </a:rPr>
                <a:t>However, SDCEP cautions that </a:t>
              </a:r>
              <a:r>
                <a:rPr lang="en-US" sz="1600" dirty="0">
                  <a:solidFill>
                    <a:srgbClr val="FF0000"/>
                  </a:solidFill>
                  <a:latin typeface="Arial"/>
                  <a:ea typeface="Arial"/>
                  <a:cs typeface="Arial"/>
                  <a:sym typeface="Arial"/>
                </a:rPr>
                <a:t>fluorosis can occur with eating/licking toothpaste habit, inappropriate use of fluoride supplements or toothpaste and unsupervised toothbrushi</a:t>
              </a:r>
              <a:r>
                <a:rPr lang="en-US" sz="1600" dirty="0">
                  <a:solidFill>
                    <a:schemeClr val="dk1"/>
                  </a:solidFill>
                  <a:latin typeface="Arial"/>
                  <a:ea typeface="Arial"/>
                  <a:cs typeface="Arial"/>
                  <a:sym typeface="Arial"/>
                </a:rPr>
                <a:t>ng (under six years) (SDCEP, 2018)</a:t>
              </a:r>
              <a:endParaRPr dirty="0"/>
            </a:p>
          </p:txBody>
        </p:sp>
      </p:grpSp>
      <p:sp>
        <p:nvSpPr>
          <p:cNvPr id="326" name="Google Shape;326;p17"/>
          <p:cNvSpPr txBox="1">
            <a:spLocks noGrp="1"/>
          </p:cNvSpPr>
          <p:nvPr>
            <p:ph type="sldNum" idx="12"/>
          </p:nvPr>
        </p:nvSpPr>
        <p:spPr>
          <a:xfrm>
            <a:off x="8127999"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3" name="Google Shape;333;p1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graphicFrame>
        <p:nvGraphicFramePr>
          <p:cNvPr id="334" name="Google Shape;334;p18"/>
          <p:cNvGraphicFramePr/>
          <p:nvPr>
            <p:extLst>
              <p:ext uri="{D42A27DB-BD31-4B8C-83A1-F6EECF244321}">
                <p14:modId xmlns:p14="http://schemas.microsoft.com/office/powerpoint/2010/main" val="2039925490"/>
              </p:ext>
            </p:extLst>
          </p:nvPr>
        </p:nvGraphicFramePr>
        <p:xfrm>
          <a:off x="1251284" y="211756"/>
          <a:ext cx="9721516" cy="6096771"/>
        </p:xfrm>
        <a:graphic>
          <a:graphicData uri="http://schemas.openxmlformats.org/drawingml/2006/table">
            <a:tbl>
              <a:tblPr firstRow="1" firstCol="1" bandRow="1">
                <a:noFill/>
                <a:tableStyleId>{0946BFD9-631A-4508-8478-6C64A302C2D8}</a:tableStyleId>
              </a:tblPr>
              <a:tblGrid>
                <a:gridCol w="9721516">
                  <a:extLst>
                    <a:ext uri="{9D8B030D-6E8A-4147-A177-3AD203B41FA5}">
                      <a16:colId xmlns:a16="http://schemas.microsoft.com/office/drawing/2014/main" val="20000"/>
                    </a:ext>
                  </a:extLst>
                </a:gridCol>
              </a:tblGrid>
              <a:tr h="6096771">
                <a:tc>
                  <a:txBody>
                    <a:bodyPr/>
                    <a:lstStyle/>
                    <a:p>
                      <a:pPr marL="0" marR="0" lvl="0" indent="0" algn="ctr" rtl="0">
                        <a:lnSpc>
                          <a:spcPct val="107000"/>
                        </a:lnSpc>
                        <a:spcBef>
                          <a:spcPts val="0"/>
                        </a:spcBef>
                        <a:spcAft>
                          <a:spcPts val="0"/>
                        </a:spcAft>
                        <a:buClr>
                          <a:schemeClr val="dk1"/>
                        </a:buClr>
                        <a:buSzPts val="2400"/>
                        <a:buFont typeface="Noto Sans Symbols"/>
                        <a:buNone/>
                      </a:pPr>
                      <a:r>
                        <a:rPr lang="en-US" sz="2400" u="none" strike="noStrike" cap="none" dirty="0">
                          <a:latin typeface="Arial"/>
                          <a:ea typeface="Arial"/>
                          <a:cs typeface="Arial"/>
                          <a:sym typeface="Arial"/>
                        </a:rPr>
                        <a:t>      </a:t>
                      </a:r>
                      <a:r>
                        <a:rPr lang="en-US" sz="2400" u="none" strike="noStrike" cap="none" dirty="0">
                          <a:solidFill>
                            <a:schemeClr val="dk1"/>
                          </a:solidFill>
                          <a:latin typeface="Arial"/>
                          <a:ea typeface="Arial"/>
                          <a:cs typeface="Arial"/>
                          <a:sym typeface="Arial"/>
                        </a:rPr>
                        <a:t>RECOMMENDATION 8</a:t>
                      </a:r>
                      <a:endParaRPr sz="2400" dirty="0"/>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chemeClr val="dk1"/>
                          </a:solidFill>
                          <a:latin typeface="Arial"/>
                          <a:ea typeface="Arial"/>
                          <a:cs typeface="Arial"/>
                          <a:sym typeface="Arial"/>
                        </a:rPr>
                        <a:t> </a:t>
                      </a:r>
                      <a:r>
                        <a:rPr lang="en-US" sz="2400" u="none" strike="noStrike" cap="none" dirty="0">
                          <a:solidFill>
                            <a:srgbClr val="FF0000"/>
                          </a:solidFill>
                          <a:latin typeface="Arial"/>
                          <a:ea typeface="Arial"/>
                          <a:cs typeface="Arial"/>
                          <a:sym typeface="Arial"/>
                        </a:rPr>
                        <a:t>Tooth brushing </a:t>
                      </a:r>
                      <a:r>
                        <a:rPr lang="en-US" sz="2400" u="none" strike="noStrike" cap="none" dirty="0">
                          <a:solidFill>
                            <a:schemeClr val="dk1"/>
                          </a:solidFill>
                          <a:latin typeface="Arial"/>
                          <a:ea typeface="Arial"/>
                          <a:cs typeface="Arial"/>
                          <a:sym typeface="Arial"/>
                        </a:rPr>
                        <a:t>to prevent ECC should be:</a:t>
                      </a:r>
                      <a:endParaRPr dirty="0"/>
                    </a:p>
                    <a:p>
                      <a:pPr marL="800100" marR="0" lvl="1"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Arial"/>
                          <a:ea typeface="Arial"/>
                          <a:cs typeface="Arial"/>
                          <a:sym typeface="Arial"/>
                        </a:rPr>
                        <a:t>commenced on eruption </a:t>
                      </a:r>
                      <a:r>
                        <a:rPr lang="en-US" sz="2400" u="none" strike="noStrike" cap="none" dirty="0">
                          <a:solidFill>
                            <a:schemeClr val="dk1"/>
                          </a:solidFill>
                          <a:latin typeface="Arial"/>
                          <a:ea typeface="Arial"/>
                          <a:cs typeface="Arial"/>
                          <a:sym typeface="Arial"/>
                        </a:rPr>
                        <a:t>of primary teeth</a:t>
                      </a:r>
                      <a:endParaRPr dirty="0"/>
                    </a:p>
                    <a:p>
                      <a:pPr marL="800100" marR="0" lvl="1"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chemeClr val="dk1"/>
                          </a:solidFill>
                          <a:latin typeface="Arial"/>
                          <a:ea typeface="Arial"/>
                          <a:cs typeface="Arial"/>
                          <a:sym typeface="Arial"/>
                        </a:rPr>
                        <a:t>performed </a:t>
                      </a:r>
                      <a:r>
                        <a:rPr lang="en-US" sz="2400" u="none" strike="noStrike" cap="none" dirty="0">
                          <a:solidFill>
                            <a:srgbClr val="FF0000"/>
                          </a:solidFill>
                          <a:latin typeface="Arial"/>
                          <a:ea typeface="Arial"/>
                          <a:cs typeface="Arial"/>
                          <a:sym typeface="Arial"/>
                        </a:rPr>
                        <a:t>at least twice dai</a:t>
                      </a:r>
                      <a:r>
                        <a:rPr lang="en-US" sz="2400" u="none" strike="noStrike" cap="none" dirty="0">
                          <a:solidFill>
                            <a:schemeClr val="dk1"/>
                          </a:solidFill>
                          <a:latin typeface="Arial"/>
                          <a:ea typeface="Arial"/>
                          <a:cs typeface="Arial"/>
                          <a:sym typeface="Arial"/>
                        </a:rPr>
                        <a:t>ly including </a:t>
                      </a:r>
                      <a:r>
                        <a:rPr lang="en-US" sz="2400" u="none" strike="noStrike" cap="none" dirty="0">
                          <a:solidFill>
                            <a:srgbClr val="FF0000"/>
                          </a:solidFill>
                          <a:latin typeface="Arial"/>
                          <a:ea typeface="Arial"/>
                          <a:cs typeface="Arial"/>
                          <a:sym typeface="Arial"/>
                        </a:rPr>
                        <a:t>last thing at night</a:t>
                      </a:r>
                      <a:endParaRPr dirty="0">
                        <a:solidFill>
                          <a:srgbClr val="FF0000"/>
                        </a:solidFill>
                      </a:endParaRPr>
                    </a:p>
                    <a:p>
                      <a:pPr marL="800100" marR="0" lvl="1"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chemeClr val="dk1"/>
                          </a:solidFill>
                          <a:latin typeface="Arial"/>
                          <a:ea typeface="Arial"/>
                          <a:cs typeface="Arial"/>
                          <a:sym typeface="Arial"/>
                        </a:rPr>
                        <a:t>done with toothpaste containing </a:t>
                      </a:r>
                      <a:r>
                        <a:rPr lang="en-US" sz="2400" u="none" strike="noStrike" cap="none" dirty="0">
                          <a:solidFill>
                            <a:srgbClr val="FF0000"/>
                          </a:solidFill>
                          <a:latin typeface="Arial"/>
                          <a:ea typeface="Arial"/>
                          <a:cs typeface="Arial"/>
                          <a:sym typeface="Arial"/>
                        </a:rPr>
                        <a:t>1000 to 1500 ppm Fluoride for children:</a:t>
                      </a:r>
                      <a:endParaRPr dirty="0">
                        <a:solidFill>
                          <a:srgbClr val="FF0000"/>
                        </a:solidFill>
                      </a:endParaRPr>
                    </a:p>
                    <a:p>
                      <a:pPr marL="1257300" marR="0" lvl="2"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Arial"/>
                          <a:ea typeface="Arial"/>
                          <a:cs typeface="Arial"/>
                          <a:sym typeface="Arial"/>
                        </a:rPr>
                        <a:t>&lt;3 years </a:t>
                      </a:r>
                      <a:r>
                        <a:rPr lang="en-US" sz="2400" u="none" strike="noStrike" cap="none" dirty="0">
                          <a:solidFill>
                            <a:schemeClr val="dk1"/>
                          </a:solidFill>
                          <a:latin typeface="Arial"/>
                          <a:ea typeface="Arial"/>
                          <a:cs typeface="Arial"/>
                          <a:sym typeface="Arial"/>
                        </a:rPr>
                        <a:t>old apply with a </a:t>
                      </a:r>
                      <a:r>
                        <a:rPr lang="en-US" sz="2400" u="none" strike="noStrike" cap="none" dirty="0">
                          <a:solidFill>
                            <a:srgbClr val="FF0000"/>
                          </a:solidFill>
                          <a:latin typeface="Arial"/>
                          <a:ea typeface="Arial"/>
                          <a:cs typeface="Arial"/>
                          <a:sym typeface="Arial"/>
                        </a:rPr>
                        <a:t>smear or rice-sized </a:t>
                      </a:r>
                      <a:r>
                        <a:rPr lang="en-US" sz="2400" u="none" strike="noStrike" cap="none" dirty="0">
                          <a:solidFill>
                            <a:schemeClr val="dk1"/>
                          </a:solidFill>
                          <a:latin typeface="Arial"/>
                          <a:ea typeface="Arial"/>
                          <a:cs typeface="Arial"/>
                          <a:sym typeface="Arial"/>
                        </a:rPr>
                        <a:t>amount</a:t>
                      </a:r>
                      <a:endParaRPr dirty="0"/>
                    </a:p>
                    <a:p>
                      <a:pPr marL="1257300" marR="0" lvl="2"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Arial"/>
                          <a:ea typeface="Arial"/>
                          <a:cs typeface="Arial"/>
                          <a:sym typeface="Arial"/>
                        </a:rPr>
                        <a:t>≥ 3 to 6 years </a:t>
                      </a:r>
                      <a:r>
                        <a:rPr lang="en-US" sz="2400" u="none" strike="noStrike" cap="none" dirty="0">
                          <a:solidFill>
                            <a:schemeClr val="dk1"/>
                          </a:solidFill>
                          <a:latin typeface="Arial"/>
                          <a:ea typeface="Arial"/>
                          <a:cs typeface="Arial"/>
                          <a:sym typeface="Arial"/>
                        </a:rPr>
                        <a:t>old, use a</a:t>
                      </a:r>
                      <a:r>
                        <a:rPr lang="en-US" sz="2400" u="none" strike="noStrike" cap="none" dirty="0">
                          <a:solidFill>
                            <a:srgbClr val="FF0000"/>
                          </a:solidFill>
                          <a:latin typeface="Arial"/>
                          <a:ea typeface="Arial"/>
                          <a:cs typeface="Arial"/>
                          <a:sym typeface="Arial"/>
                        </a:rPr>
                        <a:t> pea-sized </a:t>
                      </a:r>
                      <a:r>
                        <a:rPr lang="en-US" sz="2400" u="none" strike="noStrike" cap="none" dirty="0">
                          <a:solidFill>
                            <a:schemeClr val="dk1"/>
                          </a:solidFill>
                          <a:latin typeface="Arial"/>
                          <a:ea typeface="Arial"/>
                          <a:cs typeface="Arial"/>
                          <a:sym typeface="Arial"/>
                        </a:rPr>
                        <a:t>amount</a:t>
                      </a:r>
                      <a:endParaRPr dirty="0"/>
                    </a:p>
                    <a:p>
                      <a:pPr marL="800100" marR="0" lvl="1"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chemeClr val="dk1"/>
                          </a:solidFill>
                          <a:latin typeface="Arial"/>
                          <a:ea typeface="Arial"/>
                          <a:cs typeface="Arial"/>
                          <a:sym typeface="Arial"/>
                        </a:rPr>
                        <a:t>supervised by adults </a:t>
                      </a:r>
                      <a:endParaRPr dirty="0"/>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Arial"/>
                          <a:ea typeface="Arial"/>
                          <a:cs typeface="Arial"/>
                          <a:sym typeface="Arial"/>
                        </a:rPr>
                        <a:t>Toothpaste</a:t>
                      </a:r>
                      <a:r>
                        <a:rPr lang="en-US" sz="2400" u="none" strike="noStrike" cap="none" dirty="0">
                          <a:solidFill>
                            <a:schemeClr val="dk1"/>
                          </a:solidFill>
                          <a:latin typeface="Arial"/>
                          <a:ea typeface="Arial"/>
                          <a:cs typeface="Arial"/>
                          <a:sym typeface="Arial"/>
                        </a:rPr>
                        <a:t> should be </a:t>
                      </a:r>
                      <a:r>
                        <a:rPr lang="en-US" sz="2400" u="none" strike="noStrike" cap="none" dirty="0">
                          <a:solidFill>
                            <a:srgbClr val="FF0000"/>
                          </a:solidFill>
                          <a:latin typeface="Arial"/>
                          <a:ea typeface="Arial"/>
                          <a:cs typeface="Arial"/>
                          <a:sym typeface="Arial"/>
                        </a:rPr>
                        <a:t>spit out </a:t>
                      </a:r>
                      <a:r>
                        <a:rPr lang="en-US" sz="2400" u="none" strike="noStrike" cap="none" dirty="0">
                          <a:solidFill>
                            <a:schemeClr val="dk1"/>
                          </a:solidFill>
                          <a:latin typeface="Arial"/>
                          <a:ea typeface="Arial"/>
                          <a:cs typeface="Arial"/>
                          <a:sym typeface="Arial"/>
                        </a:rPr>
                        <a:t>without rinsing after tooth brushing.</a:t>
                      </a:r>
                      <a:endParaRPr dirty="0"/>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grpSp>
        <p:nvGrpSpPr>
          <p:cNvPr id="339" name="Google Shape;339;p19"/>
          <p:cNvGrpSpPr/>
          <p:nvPr/>
        </p:nvGrpSpPr>
        <p:grpSpPr>
          <a:xfrm>
            <a:off x="972153" y="451513"/>
            <a:ext cx="9028495" cy="5954974"/>
            <a:chOff x="0" y="99392"/>
            <a:chExt cx="9067245" cy="6857997"/>
          </a:xfrm>
        </p:grpSpPr>
        <p:sp>
          <p:nvSpPr>
            <p:cNvPr id="340" name="Google Shape;340;p19"/>
            <p:cNvSpPr/>
            <p:nvPr/>
          </p:nvSpPr>
          <p:spPr>
            <a:xfrm>
              <a:off x="0" y="99392"/>
              <a:ext cx="9067245" cy="23017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9"/>
            <p:cNvSpPr txBox="1"/>
            <p:nvPr/>
          </p:nvSpPr>
          <p:spPr>
            <a:xfrm>
              <a:off x="112360" y="211752"/>
              <a:ext cx="8842525" cy="207698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dirty="0">
                  <a:solidFill>
                    <a:srgbClr val="FF0000"/>
                  </a:solidFill>
                  <a:latin typeface="Arial"/>
                  <a:ea typeface="Arial"/>
                  <a:cs typeface="Arial"/>
                  <a:sym typeface="Arial"/>
                </a:rPr>
                <a:t>Oral health education (OHE) </a:t>
              </a:r>
              <a:r>
                <a:rPr lang="en-US" sz="2400" dirty="0">
                  <a:solidFill>
                    <a:schemeClr val="dk1"/>
                  </a:solidFill>
                  <a:latin typeface="Arial"/>
                  <a:ea typeface="Arial"/>
                  <a:cs typeface="Arial"/>
                  <a:sym typeface="Arial"/>
                </a:rPr>
                <a:t>is the process of providing individuals with personally relevant</a:t>
              </a:r>
              <a:r>
                <a:rPr lang="en-US" sz="2400" dirty="0">
                  <a:solidFill>
                    <a:srgbClr val="FF0000"/>
                  </a:solidFill>
                  <a:latin typeface="Arial"/>
                  <a:ea typeface="Arial"/>
                  <a:cs typeface="Arial"/>
                  <a:sym typeface="Arial"/>
                </a:rPr>
                <a:t> information </a:t>
              </a:r>
              <a:r>
                <a:rPr lang="en-US" sz="2400" dirty="0">
                  <a:solidFill>
                    <a:schemeClr val="dk1"/>
                  </a:solidFill>
                  <a:latin typeface="Arial"/>
                  <a:ea typeface="Arial"/>
                  <a:cs typeface="Arial"/>
                  <a:sym typeface="Arial"/>
                </a:rPr>
                <a:t>about their oral health based on scientific principles and evidence. It involves motivating, teaching and training both </a:t>
              </a:r>
              <a:r>
                <a:rPr lang="en-US" sz="2400" dirty="0">
                  <a:solidFill>
                    <a:srgbClr val="FF0000"/>
                  </a:solidFill>
                  <a:latin typeface="Arial"/>
                  <a:ea typeface="Arial"/>
                  <a:cs typeface="Arial"/>
                  <a:sym typeface="Arial"/>
                </a:rPr>
                <a:t>individuals and small groups </a:t>
              </a:r>
              <a:endParaRPr sz="2400" dirty="0">
                <a:solidFill>
                  <a:srgbClr val="FF0000"/>
                </a:solidFill>
                <a:latin typeface="Arial"/>
                <a:ea typeface="Arial"/>
                <a:cs typeface="Arial"/>
                <a:sym typeface="Arial"/>
              </a:endParaRPr>
            </a:p>
          </p:txBody>
        </p:sp>
        <p:sp>
          <p:nvSpPr>
            <p:cNvPr id="342" name="Google Shape;342;p19"/>
            <p:cNvSpPr/>
            <p:nvPr/>
          </p:nvSpPr>
          <p:spPr>
            <a:xfrm>
              <a:off x="0" y="4655689"/>
              <a:ext cx="9067245" cy="23017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9"/>
            <p:cNvSpPr txBox="1"/>
            <p:nvPr/>
          </p:nvSpPr>
          <p:spPr>
            <a:xfrm>
              <a:off x="112360" y="4768049"/>
              <a:ext cx="8842525" cy="207698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dirty="0">
                  <a:solidFill>
                    <a:srgbClr val="FF0000"/>
                  </a:solidFill>
                  <a:latin typeface="Arial"/>
                  <a:ea typeface="Arial"/>
                  <a:cs typeface="Arial"/>
                  <a:sym typeface="Arial"/>
                </a:rPr>
                <a:t>Anticipatory guidance (AG) </a:t>
              </a:r>
              <a:r>
                <a:rPr lang="en-US" sz="2400" dirty="0">
                  <a:solidFill>
                    <a:schemeClr val="dk1"/>
                  </a:solidFill>
                  <a:latin typeface="Arial"/>
                  <a:ea typeface="Arial"/>
                  <a:cs typeface="Arial"/>
                  <a:sym typeface="Arial"/>
                </a:rPr>
                <a:t>is a </a:t>
              </a:r>
              <a:r>
                <a:rPr lang="en-US" sz="2400" dirty="0">
                  <a:solidFill>
                    <a:srgbClr val="FF0000"/>
                  </a:solidFill>
                  <a:latin typeface="Arial"/>
                  <a:ea typeface="Arial"/>
                  <a:cs typeface="Arial"/>
                  <a:sym typeface="Arial"/>
                </a:rPr>
                <a:t>proactive development counselling </a:t>
              </a:r>
              <a:r>
                <a:rPr lang="en-US" sz="2400" dirty="0">
                  <a:solidFill>
                    <a:schemeClr val="dk1"/>
                  </a:solidFill>
                  <a:latin typeface="Arial"/>
                  <a:ea typeface="Arial"/>
                  <a:cs typeface="Arial"/>
                  <a:sym typeface="Arial"/>
                </a:rPr>
                <a:t>that addresses physical, emotional, psychological and </a:t>
              </a:r>
              <a:r>
                <a:rPr lang="en-US" sz="2400" dirty="0">
                  <a:solidFill>
                    <a:srgbClr val="FF0000"/>
                  </a:solidFill>
                  <a:latin typeface="Arial"/>
                  <a:ea typeface="Arial"/>
                  <a:cs typeface="Arial"/>
                  <a:sym typeface="Arial"/>
                </a:rPr>
                <a:t>developmental changes </a:t>
              </a:r>
              <a:r>
                <a:rPr lang="en-US" sz="2400" dirty="0">
                  <a:solidFill>
                    <a:schemeClr val="dk1"/>
                  </a:solidFill>
                  <a:latin typeface="Arial"/>
                  <a:ea typeface="Arial"/>
                  <a:cs typeface="Arial"/>
                  <a:sym typeface="Arial"/>
                </a:rPr>
                <a:t>in children during the interval between health supervision visits. It also complements a risk assessment that addresses protective factors aimed at preventing oral health problems</a:t>
              </a:r>
              <a:r>
                <a:rPr lang="en-US" sz="2400" dirty="0">
                  <a:solidFill>
                    <a:schemeClr val="lt1"/>
                  </a:solidFill>
                  <a:latin typeface="Arial"/>
                  <a:ea typeface="Arial"/>
                  <a:cs typeface="Arial"/>
                  <a:sym typeface="Arial"/>
                </a:rPr>
                <a:t>.</a:t>
              </a:r>
              <a:endParaRPr sz="2400" dirty="0">
                <a:solidFill>
                  <a:schemeClr val="lt1"/>
                </a:solidFill>
                <a:latin typeface="Arial"/>
                <a:ea typeface="Arial"/>
                <a:cs typeface="Arial"/>
                <a:sym typeface="Arial"/>
              </a:endParaRPr>
            </a:p>
          </p:txBody>
        </p:sp>
        <p:sp>
          <p:nvSpPr>
            <p:cNvPr id="344" name="Google Shape;344;p19"/>
            <p:cNvSpPr/>
            <p:nvPr/>
          </p:nvSpPr>
          <p:spPr>
            <a:xfrm>
              <a:off x="0" y="2376264"/>
              <a:ext cx="9067245" cy="23017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9"/>
            <p:cNvSpPr txBox="1"/>
            <p:nvPr/>
          </p:nvSpPr>
          <p:spPr>
            <a:xfrm>
              <a:off x="112360" y="2488624"/>
              <a:ext cx="8842525" cy="207698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dirty="0">
                  <a:solidFill>
                    <a:srgbClr val="FF0000"/>
                  </a:solidFill>
                  <a:latin typeface="Arial"/>
                  <a:ea typeface="Arial"/>
                  <a:cs typeface="Arial"/>
                  <a:sym typeface="Arial"/>
                </a:rPr>
                <a:t>Motivational interviewing (MI</a:t>
              </a:r>
              <a:r>
                <a:rPr lang="en-US" sz="2400" dirty="0">
                  <a:solidFill>
                    <a:schemeClr val="dk1"/>
                  </a:solidFill>
                  <a:latin typeface="Arial"/>
                  <a:ea typeface="Arial"/>
                  <a:cs typeface="Arial"/>
                  <a:sym typeface="Arial"/>
                </a:rPr>
                <a:t>) is a collaborative communicative communication style that is person-</a:t>
              </a:r>
              <a:r>
                <a:rPr lang="en-US" sz="2400" dirty="0" err="1">
                  <a:solidFill>
                    <a:schemeClr val="dk1"/>
                  </a:solidFill>
                  <a:latin typeface="Arial"/>
                  <a:ea typeface="Arial"/>
                  <a:cs typeface="Arial"/>
                  <a:sym typeface="Arial"/>
                </a:rPr>
                <a:t>centred</a:t>
              </a:r>
              <a:r>
                <a:rPr lang="en-US" sz="2400" dirty="0">
                  <a:solidFill>
                    <a:schemeClr val="dk1"/>
                  </a:solidFill>
                  <a:latin typeface="Arial"/>
                  <a:ea typeface="Arial"/>
                  <a:cs typeface="Arial"/>
                  <a:sym typeface="Arial"/>
                </a:rPr>
                <a:t> and aimed at </a:t>
              </a:r>
              <a:r>
                <a:rPr lang="en-US" sz="2400" dirty="0">
                  <a:solidFill>
                    <a:srgbClr val="FF0000"/>
                  </a:solidFill>
                  <a:latin typeface="Arial"/>
                  <a:ea typeface="Arial"/>
                  <a:cs typeface="Arial"/>
                  <a:sym typeface="Arial"/>
                </a:rPr>
                <a:t>improving health </a:t>
              </a:r>
              <a:r>
                <a:rPr lang="en-US" sz="2400" dirty="0" err="1">
                  <a:solidFill>
                    <a:srgbClr val="FF0000"/>
                  </a:solidFill>
                  <a:latin typeface="Arial"/>
                  <a:ea typeface="Arial"/>
                  <a:cs typeface="Arial"/>
                  <a:sym typeface="Arial"/>
                </a:rPr>
                <a:t>behaviours</a:t>
              </a:r>
              <a:r>
                <a:rPr lang="en-US" sz="2400" dirty="0">
                  <a:solidFill>
                    <a:srgbClr val="FF0000"/>
                  </a:solidFill>
                  <a:latin typeface="Arial"/>
                  <a:ea typeface="Arial"/>
                  <a:cs typeface="Arial"/>
                  <a:sym typeface="Arial"/>
                </a:rPr>
                <a:t> </a:t>
              </a:r>
              <a:r>
                <a:rPr lang="en-US" sz="2400" dirty="0">
                  <a:solidFill>
                    <a:schemeClr val="dk1"/>
                  </a:solidFill>
                  <a:latin typeface="Arial"/>
                  <a:ea typeface="Arial"/>
                  <a:cs typeface="Arial"/>
                  <a:sym typeface="Arial"/>
                </a:rPr>
                <a:t>by invoking intrinsic motivation to make long-term </a:t>
              </a:r>
              <a:r>
                <a:rPr lang="en-US" sz="2400" dirty="0" err="1">
                  <a:solidFill>
                    <a:schemeClr val="dk1"/>
                  </a:solidFill>
                  <a:latin typeface="Arial"/>
                  <a:ea typeface="Arial"/>
                  <a:cs typeface="Arial"/>
                  <a:sym typeface="Arial"/>
                </a:rPr>
                <a:t>behavioural</a:t>
              </a:r>
              <a:r>
                <a:rPr lang="en-US" sz="2400" dirty="0">
                  <a:solidFill>
                    <a:schemeClr val="dk1"/>
                  </a:solidFill>
                  <a:latin typeface="Arial"/>
                  <a:ea typeface="Arial"/>
                  <a:cs typeface="Arial"/>
                  <a:sym typeface="Arial"/>
                </a:rPr>
                <a:t> changes and has been used in the prevention of ECC.</a:t>
              </a:r>
              <a:endParaRPr sz="2400" dirty="0">
                <a:solidFill>
                  <a:schemeClr val="dk1"/>
                </a:solidFill>
                <a:latin typeface="Arial"/>
                <a:ea typeface="Arial"/>
                <a:cs typeface="Arial"/>
                <a:sym typeface="Arial"/>
              </a:endParaRPr>
            </a:p>
          </p:txBody>
        </p:sp>
      </p:grpSp>
      <p:sp>
        <p:nvSpPr>
          <p:cNvPr id="346" name="Google Shape;346;p1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8"/>
        <p:cNvGrpSpPr/>
        <p:nvPr/>
      </p:nvGrpSpPr>
      <p:grpSpPr>
        <a:xfrm>
          <a:off x="0" y="0"/>
          <a:ext cx="0" cy="0"/>
          <a:chOff x="0" y="0"/>
          <a:chExt cx="0" cy="0"/>
        </a:xfrm>
      </p:grpSpPr>
      <p:pic>
        <p:nvPicPr>
          <p:cNvPr id="159" name="Google Shape;159;p2"/>
          <p:cNvPicPr preferRelativeResize="0"/>
          <p:nvPr/>
        </p:nvPicPr>
        <p:blipFill rotWithShape="1">
          <a:blip r:embed="rId3">
            <a:alphaModFix/>
          </a:blip>
          <a:srcRect r="13999" b="-1"/>
          <a:stretch/>
        </p:blipFill>
        <p:spPr>
          <a:xfrm>
            <a:off x="1524020" y="10"/>
            <a:ext cx="9143980" cy="6857990"/>
          </a:xfrm>
          <a:prstGeom prst="rect">
            <a:avLst/>
          </a:prstGeom>
          <a:noFill/>
          <a:ln>
            <a:noFill/>
          </a:ln>
        </p:spPr>
      </p:pic>
      <p:sp>
        <p:nvSpPr>
          <p:cNvPr id="160" name="Google Shape;160;p2"/>
          <p:cNvSpPr txBox="1">
            <a:spLocks noGrp="1"/>
          </p:cNvSpPr>
          <p:nvPr>
            <p:ph type="title"/>
          </p:nvPr>
        </p:nvSpPr>
        <p:spPr>
          <a:xfrm>
            <a:off x="2152650" y="365126"/>
            <a:ext cx="7886700" cy="132556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Stardos Stencil"/>
              <a:buNone/>
            </a:pPr>
            <a:r>
              <a:rPr lang="en-US" b="1" dirty="0">
                <a:solidFill>
                  <a:srgbClr val="00B0F0"/>
                </a:solidFill>
                <a:latin typeface="Stardos Stencil"/>
                <a:ea typeface="Stardos Stencil"/>
                <a:cs typeface="Stardos Stencil"/>
                <a:sym typeface="Stardos Stencil"/>
              </a:rPr>
              <a:t>OUTLINE OF PRESENTATION</a:t>
            </a:r>
            <a:endParaRPr dirty="0">
              <a:solidFill>
                <a:srgbClr val="00B0F0"/>
              </a:solidFill>
            </a:endParaRPr>
          </a:p>
        </p:txBody>
      </p:sp>
      <p:grpSp>
        <p:nvGrpSpPr>
          <p:cNvPr id="161" name="Google Shape;161;p2"/>
          <p:cNvGrpSpPr/>
          <p:nvPr/>
        </p:nvGrpSpPr>
        <p:grpSpPr>
          <a:xfrm>
            <a:off x="547463" y="1723975"/>
            <a:ext cx="10255471" cy="4317387"/>
            <a:chOff x="2632" y="202373"/>
            <a:chExt cx="8978645" cy="4176114"/>
          </a:xfrm>
        </p:grpSpPr>
        <p:sp>
          <p:nvSpPr>
            <p:cNvPr id="162" name="Google Shape;162;p2"/>
            <p:cNvSpPr/>
            <p:nvPr/>
          </p:nvSpPr>
          <p:spPr>
            <a:xfrm>
              <a:off x="2632" y="202373"/>
              <a:ext cx="2088057" cy="1252834"/>
            </a:xfrm>
            <a:prstGeom prst="rect">
              <a:avLst/>
            </a:prstGeom>
            <a:gradFill>
              <a:gsLst>
                <a:gs pos="0">
                  <a:srgbClr val="61A540"/>
                </a:gs>
                <a:gs pos="78000">
                  <a:srgbClr val="4A911B"/>
                </a:gs>
                <a:gs pos="100000">
                  <a:srgbClr val="4A911B"/>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
            <p:cNvSpPr txBox="1"/>
            <p:nvPr/>
          </p:nvSpPr>
          <p:spPr>
            <a:xfrm>
              <a:off x="2632" y="20237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dirty="0">
                  <a:solidFill>
                    <a:srgbClr val="FF0000"/>
                  </a:solidFill>
                  <a:latin typeface="+mj-lt"/>
                  <a:sym typeface="Trebuchet MS"/>
                </a:rPr>
                <a:t>INTRODUCTION</a:t>
              </a:r>
              <a:endParaRPr dirty="0">
                <a:solidFill>
                  <a:srgbClr val="FF0000"/>
                </a:solidFill>
                <a:latin typeface="+mj-lt"/>
              </a:endParaRPr>
            </a:p>
          </p:txBody>
        </p:sp>
        <p:sp>
          <p:nvSpPr>
            <p:cNvPr id="164" name="Google Shape;164;p2"/>
            <p:cNvSpPr/>
            <p:nvPr/>
          </p:nvSpPr>
          <p:spPr>
            <a:xfrm>
              <a:off x="2299494" y="202373"/>
              <a:ext cx="2088057" cy="1252834"/>
            </a:xfrm>
            <a:prstGeom prst="rect">
              <a:avLst/>
            </a:prstGeom>
            <a:gradFill>
              <a:gsLst>
                <a:gs pos="0">
                  <a:srgbClr val="6CAB41"/>
                </a:gs>
                <a:gs pos="78000">
                  <a:srgbClr val="57971C"/>
                </a:gs>
                <a:gs pos="100000">
                  <a:srgbClr val="57971C"/>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
            <p:cNvSpPr txBox="1"/>
            <p:nvPr/>
          </p:nvSpPr>
          <p:spPr>
            <a:xfrm>
              <a:off x="2299494" y="20237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dirty="0">
                  <a:solidFill>
                    <a:schemeClr val="dk1"/>
                  </a:solidFill>
                  <a:latin typeface="Trebuchet MS"/>
                  <a:ea typeface="Trebuchet MS"/>
                  <a:cs typeface="Trebuchet MS"/>
                  <a:sym typeface="Trebuchet MS"/>
                </a:rPr>
                <a:t>DIET </a:t>
              </a:r>
              <a:r>
                <a:rPr lang="en-US" sz="1300" dirty="0">
                  <a:solidFill>
                    <a:schemeClr val="dk1"/>
                  </a:solidFill>
                  <a:latin typeface="+mj-lt"/>
                  <a:ea typeface="Trebuchet MS"/>
                  <a:cs typeface="Trebuchet MS"/>
                  <a:sym typeface="Trebuchet MS"/>
                </a:rPr>
                <a:t>ADVICE</a:t>
              </a:r>
              <a:endParaRPr dirty="0">
                <a:latin typeface="+mj-lt"/>
              </a:endParaRPr>
            </a:p>
          </p:txBody>
        </p:sp>
        <p:sp>
          <p:nvSpPr>
            <p:cNvPr id="166" name="Google Shape;166;p2"/>
            <p:cNvSpPr/>
            <p:nvPr/>
          </p:nvSpPr>
          <p:spPr>
            <a:xfrm>
              <a:off x="4596357" y="202373"/>
              <a:ext cx="2088057" cy="1252834"/>
            </a:xfrm>
            <a:prstGeom prst="rect">
              <a:avLst/>
            </a:prstGeom>
            <a:gradFill>
              <a:gsLst>
                <a:gs pos="0">
                  <a:srgbClr val="78B141"/>
                </a:gs>
                <a:gs pos="78000">
                  <a:srgbClr val="649D1C"/>
                </a:gs>
                <a:gs pos="100000">
                  <a:srgbClr val="649D1C"/>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txBox="1"/>
            <p:nvPr/>
          </p:nvSpPr>
          <p:spPr>
            <a:xfrm>
              <a:off x="4596357" y="20237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dirty="0">
                  <a:solidFill>
                    <a:schemeClr val="dk1"/>
                  </a:solidFill>
                  <a:latin typeface="+mj-lt"/>
                  <a:ea typeface="Trebuchet MS"/>
                  <a:cs typeface="Trebuchet MS"/>
                  <a:sym typeface="Trebuchet MS"/>
                </a:rPr>
                <a:t>PLAQUE</a:t>
              </a:r>
              <a:r>
                <a:rPr lang="en-US" sz="1300" dirty="0">
                  <a:solidFill>
                    <a:schemeClr val="dk1"/>
                  </a:solidFill>
                  <a:latin typeface="Trebuchet MS"/>
                  <a:ea typeface="Trebuchet MS"/>
                  <a:cs typeface="Trebuchet MS"/>
                  <a:sym typeface="Trebuchet MS"/>
                </a:rPr>
                <a:t> CONTROL</a:t>
              </a:r>
              <a:endParaRPr dirty="0"/>
            </a:p>
          </p:txBody>
        </p:sp>
        <p:sp>
          <p:nvSpPr>
            <p:cNvPr id="168" name="Google Shape;168;p2"/>
            <p:cNvSpPr/>
            <p:nvPr/>
          </p:nvSpPr>
          <p:spPr>
            <a:xfrm>
              <a:off x="6893220" y="202373"/>
              <a:ext cx="2088057" cy="1252834"/>
            </a:xfrm>
            <a:prstGeom prst="rect">
              <a:avLst/>
            </a:prstGeom>
            <a:gradFill>
              <a:gsLst>
                <a:gs pos="0">
                  <a:srgbClr val="87B93F"/>
                </a:gs>
                <a:gs pos="78000">
                  <a:srgbClr val="74A41A"/>
                </a:gs>
                <a:gs pos="100000">
                  <a:srgbClr val="74A41A"/>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txBox="1"/>
            <p:nvPr/>
          </p:nvSpPr>
          <p:spPr>
            <a:xfrm>
              <a:off x="6893220" y="20237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a:solidFill>
                    <a:schemeClr val="dk1"/>
                  </a:solidFill>
                  <a:latin typeface="Trebuchet MS"/>
                  <a:ea typeface="Trebuchet MS"/>
                  <a:cs typeface="Trebuchet MS"/>
                  <a:sym typeface="Trebuchet MS"/>
                </a:rPr>
                <a:t>ORAL HEALTH EDUCATION</a:t>
              </a:r>
              <a:endParaRPr/>
            </a:p>
          </p:txBody>
        </p:sp>
        <p:sp>
          <p:nvSpPr>
            <p:cNvPr id="170" name="Google Shape;170;p2"/>
            <p:cNvSpPr/>
            <p:nvPr/>
          </p:nvSpPr>
          <p:spPr>
            <a:xfrm>
              <a:off x="2632" y="1664013"/>
              <a:ext cx="2088057" cy="1252834"/>
            </a:xfrm>
            <a:prstGeom prst="rect">
              <a:avLst/>
            </a:prstGeom>
            <a:gradFill>
              <a:gsLst>
                <a:gs pos="0">
                  <a:srgbClr val="96BF3F"/>
                </a:gs>
                <a:gs pos="78000">
                  <a:srgbClr val="83AB1A"/>
                </a:gs>
                <a:gs pos="100000">
                  <a:srgbClr val="83AB1A"/>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txBox="1"/>
            <p:nvPr/>
          </p:nvSpPr>
          <p:spPr>
            <a:xfrm>
              <a:off x="2632" y="1664013"/>
              <a:ext cx="2088057" cy="1252834"/>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None/>
              </a:pPr>
              <a:r>
                <a:rPr lang="en-US" sz="1300" dirty="0">
                  <a:solidFill>
                    <a:schemeClr val="dk1"/>
                  </a:solidFill>
                  <a:latin typeface="Trebuchet MS"/>
                  <a:ea typeface="Trebuchet MS"/>
                  <a:cs typeface="Trebuchet MS"/>
                  <a:sym typeface="Trebuchet MS"/>
                </a:rPr>
                <a:t>OTHER PREVENTIVE PROGRAMME </a:t>
              </a:r>
              <a:endParaRPr dirty="0"/>
            </a:p>
            <a:p>
              <a:pPr marL="57150" marR="0" lvl="1" indent="-63500" algn="l" rtl="0">
                <a:lnSpc>
                  <a:spcPct val="90000"/>
                </a:lnSpc>
                <a:spcBef>
                  <a:spcPts val="455"/>
                </a:spcBef>
                <a:spcAft>
                  <a:spcPts val="0"/>
                </a:spcAft>
                <a:buClr>
                  <a:schemeClr val="dk1"/>
                </a:buClr>
                <a:buSzPts val="1000"/>
                <a:buFont typeface="Trebuchet MS"/>
                <a:buChar char="•"/>
              </a:pPr>
              <a:r>
                <a:rPr lang="en-US" sz="1000" b="0" i="0" u="none" strike="noStrike" cap="none" dirty="0">
                  <a:solidFill>
                    <a:schemeClr val="dk1"/>
                  </a:solidFill>
                  <a:latin typeface="Trebuchet MS"/>
                  <a:ea typeface="Trebuchet MS"/>
                  <a:cs typeface="Trebuchet MS"/>
                  <a:sym typeface="Trebuchet MS"/>
                </a:rPr>
                <a:t>INTERDISCPLINARY COOPERATION In PREVENTIVE ORAL HYGINE PROGRAMME</a:t>
              </a:r>
              <a:endParaRPr dirty="0"/>
            </a:p>
            <a:p>
              <a:pPr marL="57150" marR="0" lvl="1" indent="-63500" algn="l" rtl="0">
                <a:lnSpc>
                  <a:spcPct val="90000"/>
                </a:lnSpc>
                <a:spcBef>
                  <a:spcPts val="150"/>
                </a:spcBef>
                <a:spcAft>
                  <a:spcPts val="0"/>
                </a:spcAft>
                <a:buClr>
                  <a:schemeClr val="dk1"/>
                </a:buClr>
                <a:buSzPts val="1000"/>
                <a:buFont typeface="Trebuchet MS"/>
                <a:buChar char="•"/>
              </a:pPr>
              <a:r>
                <a:rPr lang="en-US" sz="1000" b="0" i="0" u="none" strike="noStrike" cap="none" dirty="0">
                  <a:solidFill>
                    <a:schemeClr val="dk1"/>
                  </a:solidFill>
                  <a:latin typeface="Trebuchet MS"/>
                  <a:ea typeface="Trebuchet MS"/>
                  <a:cs typeface="Trebuchet MS"/>
                  <a:sym typeface="Trebuchet MS"/>
                </a:rPr>
                <a:t>MOTIVATIONAL INTERVIEWING</a:t>
              </a:r>
              <a:endParaRPr dirty="0"/>
            </a:p>
            <a:p>
              <a:pPr marL="57150" marR="0" lvl="1" indent="-63500" algn="l" rtl="0">
                <a:lnSpc>
                  <a:spcPct val="90000"/>
                </a:lnSpc>
                <a:spcBef>
                  <a:spcPts val="150"/>
                </a:spcBef>
                <a:spcAft>
                  <a:spcPts val="0"/>
                </a:spcAft>
                <a:buClr>
                  <a:schemeClr val="dk1"/>
                </a:buClr>
                <a:buSzPts val="1000"/>
                <a:buFont typeface="Trebuchet MS"/>
                <a:buChar char="•"/>
              </a:pPr>
              <a:r>
                <a:rPr lang="en-US" sz="1000" b="0" i="0" u="none" strike="noStrike" cap="none" dirty="0">
                  <a:solidFill>
                    <a:schemeClr val="dk1"/>
                  </a:solidFill>
                  <a:latin typeface="Trebuchet MS"/>
                  <a:ea typeface="Trebuchet MS"/>
                  <a:cs typeface="Trebuchet MS"/>
                  <a:sym typeface="Trebuchet MS"/>
                </a:rPr>
                <a:t>ANTICIPATORY GUIDANCE</a:t>
              </a:r>
              <a:endParaRPr dirty="0"/>
            </a:p>
          </p:txBody>
        </p:sp>
        <p:sp>
          <p:nvSpPr>
            <p:cNvPr id="172" name="Google Shape;172;p2"/>
            <p:cNvSpPr/>
            <p:nvPr/>
          </p:nvSpPr>
          <p:spPr>
            <a:xfrm>
              <a:off x="2299494" y="1664013"/>
              <a:ext cx="2088057" cy="1252834"/>
            </a:xfrm>
            <a:prstGeom prst="rect">
              <a:avLst/>
            </a:prstGeom>
            <a:gradFill>
              <a:gsLst>
                <a:gs pos="0">
                  <a:srgbClr val="A9C540"/>
                </a:gs>
                <a:gs pos="78000">
                  <a:srgbClr val="95B11A"/>
                </a:gs>
                <a:gs pos="100000">
                  <a:srgbClr val="95B11A"/>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txBox="1"/>
            <p:nvPr/>
          </p:nvSpPr>
          <p:spPr>
            <a:xfrm>
              <a:off x="2299494" y="166401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dirty="0">
                  <a:solidFill>
                    <a:srgbClr val="FF0000"/>
                  </a:solidFill>
                  <a:latin typeface="Trebuchet MS"/>
                  <a:ea typeface="Trebuchet MS"/>
                  <a:cs typeface="Trebuchet MS"/>
                  <a:sym typeface="Trebuchet MS"/>
                </a:rPr>
                <a:t>CARIES RISK ASSESSMENT</a:t>
              </a:r>
              <a:endParaRPr dirty="0">
                <a:solidFill>
                  <a:srgbClr val="FF0000"/>
                </a:solidFill>
              </a:endParaRPr>
            </a:p>
          </p:txBody>
        </p:sp>
        <p:sp>
          <p:nvSpPr>
            <p:cNvPr id="174" name="Google Shape;174;p2"/>
            <p:cNvSpPr/>
            <p:nvPr/>
          </p:nvSpPr>
          <p:spPr>
            <a:xfrm>
              <a:off x="4596357" y="1664013"/>
              <a:ext cx="2088057" cy="1252834"/>
            </a:xfrm>
            <a:prstGeom prst="rect">
              <a:avLst/>
            </a:prstGeom>
            <a:gradFill>
              <a:gsLst>
                <a:gs pos="0">
                  <a:srgbClr val="BBCD3F"/>
                </a:gs>
                <a:gs pos="78000">
                  <a:srgbClr val="A6B918"/>
                </a:gs>
                <a:gs pos="100000">
                  <a:srgbClr val="A6B918"/>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txBox="1"/>
            <p:nvPr/>
          </p:nvSpPr>
          <p:spPr>
            <a:xfrm>
              <a:off x="4596357" y="166401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dirty="0">
                  <a:solidFill>
                    <a:schemeClr val="dk1"/>
                  </a:solidFill>
                  <a:latin typeface="Trebuchet MS"/>
                  <a:ea typeface="Trebuchet MS"/>
                  <a:cs typeface="Trebuchet MS"/>
                  <a:sym typeface="Trebuchet MS"/>
                </a:rPr>
                <a:t>TOPICAL FLUORIDE</a:t>
              </a:r>
              <a:endParaRPr dirty="0"/>
            </a:p>
          </p:txBody>
        </p:sp>
        <p:sp>
          <p:nvSpPr>
            <p:cNvPr id="176" name="Google Shape;176;p2"/>
            <p:cNvSpPr/>
            <p:nvPr/>
          </p:nvSpPr>
          <p:spPr>
            <a:xfrm>
              <a:off x="6893220" y="1664013"/>
              <a:ext cx="2088057" cy="1252834"/>
            </a:xfrm>
            <a:prstGeom prst="rect">
              <a:avLst/>
            </a:prstGeom>
            <a:gradFill>
              <a:gsLst>
                <a:gs pos="0">
                  <a:srgbClr val="D0D43E"/>
                </a:gs>
                <a:gs pos="78000">
                  <a:srgbClr val="BCBF18"/>
                </a:gs>
                <a:gs pos="100000">
                  <a:srgbClr val="BCBF18"/>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txBox="1"/>
            <p:nvPr/>
          </p:nvSpPr>
          <p:spPr>
            <a:xfrm>
              <a:off x="6893220" y="166401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a:solidFill>
                    <a:schemeClr val="dk1"/>
                  </a:solidFill>
                  <a:latin typeface="Trebuchet MS"/>
                  <a:ea typeface="Trebuchet MS"/>
                  <a:cs typeface="Trebuchet MS"/>
                  <a:sym typeface="Trebuchet MS"/>
                </a:rPr>
                <a:t>FISSURE SEALANT</a:t>
              </a:r>
              <a:endParaRPr/>
            </a:p>
          </p:txBody>
        </p:sp>
        <p:sp>
          <p:nvSpPr>
            <p:cNvPr id="178" name="Google Shape;178;p2"/>
            <p:cNvSpPr/>
            <p:nvPr/>
          </p:nvSpPr>
          <p:spPr>
            <a:xfrm>
              <a:off x="1151063" y="3125653"/>
              <a:ext cx="2088057" cy="1252834"/>
            </a:xfrm>
            <a:prstGeom prst="rect">
              <a:avLst/>
            </a:prstGeom>
            <a:gradFill>
              <a:gsLst>
                <a:gs pos="0">
                  <a:srgbClr val="DBD03F"/>
                </a:gs>
                <a:gs pos="78000">
                  <a:srgbClr val="C5BC17"/>
                </a:gs>
                <a:gs pos="100000">
                  <a:srgbClr val="C5BC17"/>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txBox="1"/>
            <p:nvPr/>
          </p:nvSpPr>
          <p:spPr>
            <a:xfrm>
              <a:off x="1151063" y="312565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a:solidFill>
                    <a:schemeClr val="dk1"/>
                  </a:solidFill>
                  <a:latin typeface="Trebuchet MS"/>
                  <a:ea typeface="Trebuchet MS"/>
                  <a:cs typeface="Trebuchet MS"/>
                  <a:sym typeface="Trebuchet MS"/>
                </a:rPr>
                <a:t>CASEIN PHOSPHOPEPTIDE AMORPHOUS CASEIN PHOSPHATE</a:t>
              </a:r>
              <a:endParaRPr/>
            </a:p>
          </p:txBody>
        </p:sp>
        <p:sp>
          <p:nvSpPr>
            <p:cNvPr id="180" name="Google Shape;180;p2"/>
            <p:cNvSpPr/>
            <p:nvPr/>
          </p:nvSpPr>
          <p:spPr>
            <a:xfrm>
              <a:off x="3447926" y="3125653"/>
              <a:ext cx="2088057" cy="1252834"/>
            </a:xfrm>
            <a:prstGeom prst="rect">
              <a:avLst/>
            </a:prstGeom>
            <a:gradFill>
              <a:gsLst>
                <a:gs pos="0">
                  <a:srgbClr val="E2C73E"/>
                </a:gs>
                <a:gs pos="78000">
                  <a:srgbClr val="CDB215"/>
                </a:gs>
                <a:gs pos="100000">
                  <a:srgbClr val="CDB215"/>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txBox="1"/>
            <p:nvPr/>
          </p:nvSpPr>
          <p:spPr>
            <a:xfrm>
              <a:off x="3447926" y="312565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a:solidFill>
                    <a:schemeClr val="dk1"/>
                  </a:solidFill>
                  <a:latin typeface="Trebuchet MS"/>
                  <a:ea typeface="Trebuchet MS"/>
                  <a:cs typeface="Trebuchet MS"/>
                  <a:sym typeface="Trebuchet MS"/>
                </a:rPr>
                <a:t>OTHER PREVENTIVE AGENTS</a:t>
              </a:r>
              <a:endParaRPr/>
            </a:p>
          </p:txBody>
        </p:sp>
        <p:sp>
          <p:nvSpPr>
            <p:cNvPr id="182" name="Google Shape;182;p2"/>
            <p:cNvSpPr/>
            <p:nvPr/>
          </p:nvSpPr>
          <p:spPr>
            <a:xfrm>
              <a:off x="5744789" y="3125653"/>
              <a:ext cx="2088057" cy="1252834"/>
            </a:xfrm>
            <a:prstGeom prst="rect">
              <a:avLst/>
            </a:prstGeom>
            <a:gradFill>
              <a:gsLst>
                <a:gs pos="0">
                  <a:srgbClr val="E8BC3E"/>
                </a:gs>
                <a:gs pos="78000">
                  <a:srgbClr val="D2A817"/>
                </a:gs>
                <a:gs pos="100000">
                  <a:srgbClr val="D2A817"/>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txBox="1"/>
            <p:nvPr/>
          </p:nvSpPr>
          <p:spPr>
            <a:xfrm>
              <a:off x="5744789" y="3125653"/>
              <a:ext cx="2088057" cy="1252834"/>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None/>
              </a:pPr>
              <a:r>
                <a:rPr lang="en-US" sz="1300">
                  <a:solidFill>
                    <a:schemeClr val="dk1"/>
                  </a:solidFill>
                  <a:latin typeface="Trebuchet MS"/>
                  <a:ea typeface="Trebuchet MS"/>
                  <a:cs typeface="Trebuchet MS"/>
                  <a:sym typeface="Trebuchet MS"/>
                </a:rPr>
                <a:t>WATER FLUORIDATION</a:t>
              </a:r>
              <a:endParaRPr/>
            </a:p>
          </p:txBody>
        </p:sp>
      </p:grpSp>
      <p:sp>
        <p:nvSpPr>
          <p:cNvPr id="184" name="Google Shape;184;p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20"/>
          <p:cNvSpPr txBox="1">
            <a:spLocks noGrp="1"/>
          </p:cNvSpPr>
          <p:nvPr>
            <p:ph type="title"/>
          </p:nvPr>
        </p:nvSpPr>
        <p:spPr>
          <a:xfrm>
            <a:off x="1613355" y="347759"/>
            <a:ext cx="8798557" cy="1143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600"/>
              <a:buFont typeface="Stardos Stencil"/>
              <a:buNone/>
            </a:pPr>
            <a:r>
              <a:rPr lang="en-US" dirty="0">
                <a:solidFill>
                  <a:srgbClr val="0070C0"/>
                </a:solidFill>
                <a:latin typeface="Stardos Stencil"/>
                <a:ea typeface="Stardos Stencil"/>
                <a:cs typeface="Stardos Stencil"/>
                <a:sym typeface="Stardos Stencil"/>
              </a:rPr>
              <a:t>ORAL HEALTH EDUCATION</a:t>
            </a:r>
            <a:endParaRPr dirty="0"/>
          </a:p>
        </p:txBody>
      </p:sp>
      <p:sp>
        <p:nvSpPr>
          <p:cNvPr id="352" name="Google Shape;352;p20"/>
          <p:cNvSpPr txBox="1">
            <a:spLocks noGrp="1"/>
          </p:cNvSpPr>
          <p:nvPr>
            <p:ph type="body" idx="1"/>
          </p:nvPr>
        </p:nvSpPr>
        <p:spPr>
          <a:xfrm>
            <a:off x="-15503" y="1490759"/>
            <a:ext cx="10200039" cy="4795740"/>
          </a:xfrm>
          <a:prstGeom prst="rect">
            <a:avLst/>
          </a:prstGeom>
          <a:noFill/>
          <a:ln>
            <a:noFill/>
          </a:ln>
        </p:spPr>
        <p:txBody>
          <a:bodyPr spcFirstLastPara="1" wrap="square" lIns="91425" tIns="45700" rIns="91425" bIns="45700" anchor="t" anchorCtr="0">
            <a:noAutofit/>
          </a:bodyPr>
          <a:lstStyle/>
          <a:p>
            <a:pPr marL="342900" indent="-342900">
              <a:spcBef>
                <a:spcPts val="0"/>
              </a:spcBef>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Distinct approaches* for pregnant mothers in their second and third trimesters vs a control group</a:t>
            </a:r>
            <a:r>
              <a:rPr lang="en-US" sz="2400" dirty="0">
                <a:latin typeface="Arial"/>
                <a:ea typeface="Arial"/>
                <a:cs typeface="Arial"/>
                <a:sym typeface="Arial"/>
              </a:rPr>
              <a:t>**, the follow-up at 24 months </a:t>
            </a:r>
            <a:r>
              <a:rPr lang="en-US" sz="2400" dirty="0">
                <a:solidFill>
                  <a:srgbClr val="FF0000"/>
                </a:solidFill>
                <a:latin typeface="Arial"/>
                <a:ea typeface="Arial"/>
                <a:cs typeface="Arial"/>
                <a:sym typeface="Arial"/>
              </a:rPr>
              <a:t>assessed whether the children were caries-free</a:t>
            </a:r>
            <a:r>
              <a:rPr lang="en-US" sz="2400" dirty="0">
                <a:latin typeface="Arial"/>
                <a:ea typeface="Arial"/>
                <a:cs typeface="Arial"/>
                <a:sym typeface="Arial"/>
              </a:rPr>
              <a:t> </a:t>
            </a:r>
            <a:r>
              <a:rPr lang="en-US" sz="2400" dirty="0" err="1">
                <a:latin typeface="Arial"/>
                <a:ea typeface="Arial"/>
                <a:cs typeface="Arial"/>
                <a:sym typeface="Arial"/>
              </a:rPr>
              <a:t>showed:</a:t>
            </a:r>
            <a:r>
              <a:rPr lang="en-US" sz="2400" baseline="30000" dirty="0" err="1">
                <a:latin typeface="Arial"/>
                <a:ea typeface="Arial"/>
                <a:cs typeface="Arial"/>
                <a:sym typeface="Arial"/>
              </a:rPr>
              <a:t>Deghatipour</a:t>
            </a:r>
            <a:r>
              <a:rPr lang="en-US" sz="2400" baseline="30000" dirty="0">
                <a:latin typeface="Arial"/>
                <a:ea typeface="Arial"/>
                <a:cs typeface="Arial"/>
                <a:sym typeface="Arial"/>
              </a:rPr>
              <a:t> et al., </a:t>
            </a:r>
            <a:r>
              <a:rPr lang="en-US" sz="2400" baseline="30000" dirty="0">
                <a:solidFill>
                  <a:schemeClr val="tx1"/>
                </a:solidFill>
                <a:latin typeface="Arial"/>
                <a:ea typeface="Arial"/>
                <a:cs typeface="Arial"/>
                <a:sym typeface="Arial"/>
              </a:rPr>
              <a:t>2021 level II-1</a:t>
            </a:r>
            <a:endParaRPr sz="2400" baseline="30000" dirty="0">
              <a:solidFill>
                <a:schemeClr val="tx1"/>
              </a:solidFill>
              <a:latin typeface="Arial"/>
              <a:ea typeface="Arial"/>
              <a:cs typeface="Arial"/>
              <a:sym typeface="Arial"/>
            </a:endParaRPr>
          </a:p>
          <a:p>
            <a:pPr marL="858838" lvl="0" indent="-342900" algn="l" rtl="0">
              <a:spcBef>
                <a:spcPts val="1000"/>
              </a:spcBef>
              <a:spcAft>
                <a:spcPts val="0"/>
              </a:spcAft>
              <a:buClr>
                <a:schemeClr val="tx1"/>
              </a:buClr>
              <a:buSzPts val="1760"/>
              <a:buFont typeface="Arial" panose="020B0604020202020204" pitchFamily="34" charset="0"/>
              <a:buChar char="•"/>
            </a:pPr>
            <a:r>
              <a:rPr lang="en-US" sz="2400" dirty="0">
                <a:solidFill>
                  <a:srgbClr val="FF0000"/>
                </a:solidFill>
                <a:latin typeface="Arial"/>
                <a:ea typeface="Arial"/>
                <a:cs typeface="Arial"/>
                <a:sym typeface="Arial"/>
              </a:rPr>
              <a:t>high chances of being caries-free in the comprehensive intervention group </a:t>
            </a:r>
            <a:r>
              <a:rPr lang="en-US" sz="2400" dirty="0">
                <a:latin typeface="Arial"/>
                <a:ea typeface="Arial"/>
                <a:cs typeface="Arial"/>
                <a:sym typeface="Arial"/>
              </a:rPr>
              <a:t>(OR=4.54, 95% CI 1.58 to 12.94) and </a:t>
            </a:r>
            <a:r>
              <a:rPr lang="en-US" sz="2400" dirty="0">
                <a:solidFill>
                  <a:srgbClr val="FF0000"/>
                </a:solidFill>
                <a:latin typeface="Arial"/>
                <a:ea typeface="Arial"/>
                <a:cs typeface="Arial"/>
                <a:sym typeface="Arial"/>
              </a:rPr>
              <a:t>face to face by PHCP </a:t>
            </a:r>
            <a:r>
              <a:rPr lang="en-US" sz="2400" dirty="0">
                <a:latin typeface="Arial"/>
                <a:ea typeface="Arial"/>
                <a:cs typeface="Arial"/>
                <a:sym typeface="Arial"/>
              </a:rPr>
              <a:t>(OR=3.16, 95% CI 1.16 to 8.57) </a:t>
            </a:r>
            <a:endParaRPr sz="2400" dirty="0"/>
          </a:p>
          <a:p>
            <a:pPr marL="858838" lvl="0" indent="-342900" algn="l" rtl="0">
              <a:spcBef>
                <a:spcPts val="1000"/>
              </a:spcBef>
              <a:spcAft>
                <a:spcPts val="0"/>
              </a:spcAft>
              <a:buClr>
                <a:schemeClr val="tx1"/>
              </a:buClr>
              <a:buSzPts val="1760"/>
              <a:buFont typeface="Arial" panose="020B0604020202020204" pitchFamily="34" charset="0"/>
              <a:buChar char="•"/>
            </a:pPr>
            <a:r>
              <a:rPr lang="en-US" sz="2400" dirty="0">
                <a:latin typeface="Arial"/>
                <a:ea typeface="Arial"/>
                <a:cs typeface="Arial"/>
                <a:sym typeface="Arial"/>
              </a:rPr>
              <a:t>NS difference in social network and group discussion </a:t>
            </a:r>
            <a:endParaRPr sz="2400" dirty="0">
              <a:latin typeface="Arial"/>
              <a:ea typeface="Arial"/>
              <a:cs typeface="Arial"/>
              <a:sym typeface="Arial"/>
            </a:endParaRPr>
          </a:p>
          <a:p>
            <a:pPr marL="342900" lvl="0" indent="-220980" algn="l" rtl="0">
              <a:spcBef>
                <a:spcPts val="1000"/>
              </a:spcBef>
              <a:spcAft>
                <a:spcPts val="0"/>
              </a:spcAft>
              <a:buSzPts val="1920"/>
              <a:buNone/>
            </a:pPr>
            <a:endParaRPr sz="2400" dirty="0">
              <a:latin typeface="Arial"/>
              <a:ea typeface="Arial"/>
              <a:cs typeface="Arial"/>
              <a:sym typeface="Arial"/>
            </a:endParaRPr>
          </a:p>
          <a:p>
            <a:pPr marL="342900" lvl="0" indent="-220980" algn="l" rtl="0">
              <a:spcBef>
                <a:spcPts val="1000"/>
              </a:spcBef>
              <a:spcAft>
                <a:spcPts val="0"/>
              </a:spcAft>
              <a:buSzPts val="1920"/>
              <a:buNone/>
            </a:pPr>
            <a:endParaRPr sz="2400" dirty="0">
              <a:latin typeface="Arial"/>
              <a:ea typeface="Arial"/>
              <a:cs typeface="Arial"/>
              <a:sym typeface="Arial"/>
            </a:endParaRPr>
          </a:p>
        </p:txBody>
      </p:sp>
      <p:sp>
        <p:nvSpPr>
          <p:cNvPr id="353" name="Google Shape;353;p2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354" name="Google Shape;354;p20"/>
          <p:cNvSpPr/>
          <p:nvPr/>
        </p:nvSpPr>
        <p:spPr>
          <a:xfrm>
            <a:off x="2007464" y="5746852"/>
            <a:ext cx="8404448"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a:ea typeface="Arial"/>
                <a:cs typeface="Arial"/>
                <a:sym typeface="Arial"/>
              </a:rPr>
              <a:t>*comprehensive intervention, performing group discussion sessions, face to face advice by Primary Healthcare Provider (PHCP), social networking </a:t>
            </a:r>
            <a:endParaRPr/>
          </a:p>
          <a:p>
            <a:pPr marL="0" marR="0" lvl="0" indent="0" algn="l" rtl="0">
              <a:spcBef>
                <a:spcPts val="0"/>
              </a:spcBef>
              <a:spcAft>
                <a:spcPts val="0"/>
              </a:spcAft>
              <a:buNone/>
            </a:pPr>
            <a:r>
              <a:rPr lang="en-US" sz="1800">
                <a:solidFill>
                  <a:schemeClr val="dk1"/>
                </a:solidFill>
                <a:latin typeface="Arial"/>
                <a:ea typeface="Arial"/>
                <a:cs typeface="Arial"/>
                <a:sym typeface="Arial"/>
              </a:rPr>
              <a:t>**which received routine maternal care</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3"/>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SzPts val="4320"/>
              <a:buNone/>
            </a:pPr>
            <a:endParaRPr sz="5400"/>
          </a:p>
          <a:p>
            <a:pPr marL="0" lvl="0" indent="0" algn="l" rtl="0">
              <a:spcBef>
                <a:spcPts val="1000"/>
              </a:spcBef>
              <a:spcAft>
                <a:spcPts val="0"/>
              </a:spcAft>
              <a:buSzPts val="4320"/>
              <a:buNone/>
            </a:pPr>
            <a:endParaRPr sz="5400"/>
          </a:p>
          <a:p>
            <a:pPr marL="0" lvl="0" indent="0" algn="l" rtl="0">
              <a:spcBef>
                <a:spcPts val="1000"/>
              </a:spcBef>
              <a:spcAft>
                <a:spcPts val="0"/>
              </a:spcAft>
              <a:buSzPts val="4320"/>
              <a:buNone/>
            </a:pPr>
            <a:r>
              <a:rPr lang="en-US" sz="5400">
                <a:latin typeface="Times New Roman"/>
                <a:ea typeface="Times New Roman"/>
                <a:cs typeface="Times New Roman"/>
                <a:sym typeface="Times New Roman"/>
              </a:rPr>
              <a:t>           </a:t>
            </a:r>
            <a:endParaRPr/>
          </a:p>
        </p:txBody>
      </p:sp>
      <p:sp>
        <p:nvSpPr>
          <p:cNvPr id="374" name="Google Shape;374;p2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graphicFrame>
        <p:nvGraphicFramePr>
          <p:cNvPr id="375" name="Google Shape;375;p23"/>
          <p:cNvGraphicFramePr/>
          <p:nvPr>
            <p:extLst>
              <p:ext uri="{D42A27DB-BD31-4B8C-83A1-F6EECF244321}">
                <p14:modId xmlns:p14="http://schemas.microsoft.com/office/powerpoint/2010/main" val="4116181048"/>
              </p:ext>
            </p:extLst>
          </p:nvPr>
        </p:nvGraphicFramePr>
        <p:xfrm>
          <a:off x="1528010" y="2172906"/>
          <a:ext cx="9135979" cy="2512187"/>
        </p:xfrm>
        <a:graphic>
          <a:graphicData uri="http://schemas.openxmlformats.org/drawingml/2006/table">
            <a:tbl>
              <a:tblPr firstRow="1" firstCol="1" bandRow="1">
                <a:noFill/>
                <a:tableStyleId>{0946BFD9-631A-4508-8478-6C64A302C2D8}</a:tableStyleId>
              </a:tblPr>
              <a:tblGrid>
                <a:gridCol w="9135979">
                  <a:extLst>
                    <a:ext uri="{9D8B030D-6E8A-4147-A177-3AD203B41FA5}">
                      <a16:colId xmlns:a16="http://schemas.microsoft.com/office/drawing/2014/main" val="20000"/>
                    </a:ext>
                  </a:extLst>
                </a:gridCol>
              </a:tblGrid>
              <a:tr h="2099685">
                <a:tc>
                  <a:txBody>
                    <a:bodyPr/>
                    <a:lstStyle/>
                    <a:p>
                      <a:pPr marL="0" marR="0" lvl="0" indent="0" algn="ctr" rtl="0">
                        <a:lnSpc>
                          <a:spcPct val="107000"/>
                        </a:lnSpc>
                        <a:spcBef>
                          <a:spcPts val="0"/>
                        </a:spcBef>
                        <a:spcAft>
                          <a:spcPts val="0"/>
                        </a:spcAft>
                        <a:buClr>
                          <a:schemeClr val="dk1"/>
                        </a:buClr>
                        <a:buSzPts val="2400"/>
                        <a:buFont typeface="Noto Sans Symbols"/>
                        <a:buNone/>
                      </a:pPr>
                      <a:r>
                        <a:rPr lang="en-US" sz="2400" u="none" strike="noStrike" cap="none" dirty="0">
                          <a:latin typeface="Arial"/>
                          <a:ea typeface="Arial"/>
                          <a:cs typeface="Arial"/>
                          <a:sym typeface="Arial"/>
                        </a:rPr>
                        <a:t>      </a:t>
                      </a:r>
                      <a:r>
                        <a:rPr lang="en-US" sz="2400" u="none" strike="noStrike" cap="none" dirty="0">
                          <a:solidFill>
                            <a:schemeClr val="dk1"/>
                          </a:solidFill>
                          <a:latin typeface="Arial"/>
                          <a:ea typeface="Arial"/>
                          <a:cs typeface="Arial"/>
                          <a:sym typeface="Arial"/>
                        </a:rPr>
                        <a:t>RECOMMENDATION 9</a:t>
                      </a:r>
                    </a:p>
                    <a:p>
                      <a:pPr marL="0" marR="0" lvl="0" indent="0" algn="just" rtl="0">
                        <a:lnSpc>
                          <a:spcPct val="107000"/>
                        </a:lnSpc>
                        <a:spcBef>
                          <a:spcPts val="0"/>
                        </a:spcBef>
                        <a:spcAft>
                          <a:spcPts val="0"/>
                        </a:spcAft>
                        <a:buClr>
                          <a:schemeClr val="dk1"/>
                        </a:buClr>
                        <a:buSzPts val="2400"/>
                        <a:buFont typeface="Noto Sans Symbols"/>
                        <a:buNone/>
                      </a:pPr>
                      <a:endParaRPr dirty="0"/>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Arial"/>
                          <a:ea typeface="Arial"/>
                          <a:cs typeface="Arial"/>
                          <a:sym typeface="Arial"/>
                        </a:rPr>
                        <a:t>Oral health education </a:t>
                      </a:r>
                      <a:r>
                        <a:rPr lang="en-US" sz="2400" u="none" strike="noStrike" cap="none" dirty="0">
                          <a:solidFill>
                            <a:schemeClr val="dk1"/>
                          </a:solidFill>
                          <a:latin typeface="Arial"/>
                          <a:ea typeface="Arial"/>
                          <a:cs typeface="Arial"/>
                          <a:sym typeface="Arial"/>
                        </a:rPr>
                        <a:t>should be provided </a:t>
                      </a:r>
                      <a:r>
                        <a:rPr lang="en-US" sz="2400" u="none" strike="noStrike" cap="none" dirty="0">
                          <a:solidFill>
                            <a:srgbClr val="FF0000"/>
                          </a:solidFill>
                          <a:latin typeface="Arial"/>
                          <a:ea typeface="Arial"/>
                          <a:cs typeface="Arial"/>
                          <a:sym typeface="Arial"/>
                        </a:rPr>
                        <a:t>to expectant mothers, new mothers and caregivers for</a:t>
                      </a:r>
                      <a:r>
                        <a:rPr lang="en-US" sz="2400" u="none" strike="noStrike" cap="none" dirty="0">
                          <a:solidFill>
                            <a:schemeClr val="dk1"/>
                          </a:solidFill>
                          <a:latin typeface="Arial"/>
                          <a:ea typeface="Arial"/>
                          <a:cs typeface="Arial"/>
                          <a:sym typeface="Arial"/>
                        </a:rPr>
                        <a:t> preventing early childhood caries.</a:t>
                      </a:r>
                      <a:endParaRPr sz="2400" u="none" strike="noStrike" cap="none" dirty="0">
                        <a:solidFill>
                          <a:schemeClr val="dk1"/>
                        </a:solidFill>
                        <a:latin typeface="Arial"/>
                        <a:ea typeface="Arial"/>
                        <a:cs typeface="Arial"/>
                        <a:sym typeface="Arial"/>
                      </a:endParaRPr>
                    </a:p>
                    <a:p>
                      <a:pPr marL="342900" marR="0" lvl="0" indent="-19050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Arial"/>
                        <a:ea typeface="Arial"/>
                        <a:cs typeface="Arial"/>
                        <a:sym typeface="Arial"/>
                      </a:endParaRPr>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85151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1"/>
          <p:cNvSpPr txBox="1">
            <a:spLocks noGrp="1"/>
          </p:cNvSpPr>
          <p:nvPr>
            <p:ph type="title"/>
          </p:nvPr>
        </p:nvSpPr>
        <p:spPr>
          <a:xfrm>
            <a:off x="1046937" y="451513"/>
            <a:ext cx="9587660" cy="1143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200"/>
              <a:buFont typeface="Stardos Stencil"/>
              <a:buNone/>
            </a:pPr>
            <a:r>
              <a:rPr lang="en-US" sz="3200" dirty="0">
                <a:solidFill>
                  <a:srgbClr val="0070C0"/>
                </a:solidFill>
                <a:latin typeface="Stardos Stencil"/>
                <a:ea typeface="Stardos Stencil"/>
                <a:cs typeface="Stardos Stencil"/>
                <a:sym typeface="Stardos Stencil"/>
              </a:rPr>
              <a:t>OHE IN CHILDREN </a:t>
            </a:r>
            <a:br>
              <a:rPr lang="en-US" sz="3200" dirty="0">
                <a:solidFill>
                  <a:srgbClr val="0070C0"/>
                </a:solidFill>
                <a:latin typeface="Stardos Stencil"/>
                <a:ea typeface="Stardos Stencil"/>
                <a:cs typeface="Stardos Stencil"/>
                <a:sym typeface="Stardos Stencil"/>
              </a:rPr>
            </a:br>
            <a:r>
              <a:rPr lang="en-US" sz="3200" dirty="0">
                <a:solidFill>
                  <a:srgbClr val="0070C0"/>
                </a:solidFill>
                <a:latin typeface="Stardos Stencil"/>
                <a:ea typeface="Stardos Stencil"/>
                <a:cs typeface="Stardos Stencil"/>
                <a:sym typeface="Stardos Stencil"/>
              </a:rPr>
              <a:t>WITH SPECIAL HEALTHCARE NEEDS</a:t>
            </a:r>
            <a:endParaRPr sz="3200" dirty="0"/>
          </a:p>
        </p:txBody>
      </p:sp>
      <p:sp>
        <p:nvSpPr>
          <p:cNvPr id="360" name="Google Shape;360;p21"/>
          <p:cNvSpPr txBox="1">
            <a:spLocks noGrp="1"/>
          </p:cNvSpPr>
          <p:nvPr>
            <p:ph type="body" idx="1"/>
          </p:nvPr>
        </p:nvSpPr>
        <p:spPr>
          <a:xfrm>
            <a:off x="748385" y="1880524"/>
            <a:ext cx="8909181" cy="4525963"/>
          </a:xfrm>
          <a:prstGeom prst="rect">
            <a:avLst/>
          </a:prstGeom>
          <a:noFill/>
          <a:ln>
            <a:noFill/>
          </a:ln>
        </p:spPr>
        <p:txBody>
          <a:bodyPr spcFirstLastPara="1" wrap="square" lIns="91425" tIns="45700" rIns="91425" bIns="45700" anchor="t" anchorCtr="0">
            <a:noAutofit/>
          </a:bodyPr>
          <a:lstStyle/>
          <a:p>
            <a:pPr marL="342900" lvl="0" indent="-342900" algn="just" rtl="0">
              <a:spcBef>
                <a:spcPts val="0"/>
              </a:spcBef>
              <a:spcAft>
                <a:spcPts val="0"/>
              </a:spcAft>
              <a:buSzPts val="1920"/>
              <a:buFont typeface="Arial" panose="020B0604020202020204" pitchFamily="34" charset="0"/>
              <a:buChar char="•"/>
            </a:pPr>
            <a:r>
              <a:rPr lang="en-US" sz="2400" dirty="0">
                <a:latin typeface="Arial"/>
                <a:ea typeface="Arial"/>
                <a:cs typeface="Arial"/>
                <a:sym typeface="Arial"/>
              </a:rPr>
              <a:t>Children with special healthcare needs including autism, global developmental delay, attention-deficit hyperactivity disorder, cerebral palsy, epilepsy, Down Syndrome, learning disabilities and sensory disabilities, have unique healthcare requirements and challenges, making them significantly more susceptible to ECC.</a:t>
            </a:r>
          </a:p>
          <a:p>
            <a:pPr marL="0" lvl="0" indent="0" algn="just" rtl="0">
              <a:spcBef>
                <a:spcPts val="0"/>
              </a:spcBef>
              <a:spcAft>
                <a:spcPts val="0"/>
              </a:spcAft>
              <a:buSzPts val="1920"/>
              <a:buNone/>
            </a:pPr>
            <a:endParaRPr dirty="0"/>
          </a:p>
          <a:p>
            <a:pPr marL="342900" lvl="0" indent="-342900" algn="just" rtl="0">
              <a:spcBef>
                <a:spcPts val="1000"/>
              </a:spcBef>
              <a:spcAft>
                <a:spcPts val="0"/>
              </a:spcAft>
              <a:buSzPts val="1920"/>
              <a:buFont typeface="Arial" panose="020B0604020202020204" pitchFamily="34" charset="0"/>
              <a:buChar char="•"/>
            </a:pPr>
            <a:r>
              <a:rPr lang="en-US" sz="2400" dirty="0">
                <a:solidFill>
                  <a:srgbClr val="FF0000"/>
                </a:solidFill>
                <a:latin typeface="Arial"/>
                <a:ea typeface="Arial"/>
                <a:cs typeface="Arial"/>
                <a:sym typeface="Arial"/>
              </a:rPr>
              <a:t>Children who have medical conditions which affect the dental treatment or manifests as a specific oral health problem are also </a:t>
            </a:r>
            <a:r>
              <a:rPr lang="en-US" sz="2400" dirty="0" err="1">
                <a:solidFill>
                  <a:srgbClr val="FF0000"/>
                </a:solidFill>
                <a:latin typeface="Arial"/>
                <a:ea typeface="Arial"/>
                <a:cs typeface="Arial"/>
                <a:sym typeface="Arial"/>
              </a:rPr>
              <a:t>categorised</a:t>
            </a:r>
            <a:r>
              <a:rPr lang="en-US" sz="2400" dirty="0">
                <a:solidFill>
                  <a:srgbClr val="FF0000"/>
                </a:solidFill>
                <a:latin typeface="Arial"/>
                <a:ea typeface="Arial"/>
                <a:cs typeface="Arial"/>
                <a:sym typeface="Arial"/>
              </a:rPr>
              <a:t> as children with special healthcare needs</a:t>
            </a:r>
            <a:r>
              <a:rPr lang="en-US" sz="2400" dirty="0">
                <a:latin typeface="Arial"/>
                <a:ea typeface="Arial"/>
                <a:cs typeface="Arial"/>
                <a:sym typeface="Arial"/>
              </a:rPr>
              <a:t>.</a:t>
            </a:r>
            <a:endParaRPr dirty="0"/>
          </a:p>
          <a:p>
            <a:pPr marL="342900" lvl="0" indent="-220980" algn="l" rtl="0">
              <a:spcBef>
                <a:spcPts val="1000"/>
              </a:spcBef>
              <a:spcAft>
                <a:spcPts val="0"/>
              </a:spcAft>
              <a:buSzPts val="1920"/>
              <a:buNone/>
            </a:pPr>
            <a:endParaRPr sz="2400" dirty="0">
              <a:latin typeface="Arial"/>
              <a:ea typeface="Arial"/>
              <a:cs typeface="Arial"/>
              <a:sym typeface="Arial"/>
            </a:endParaRPr>
          </a:p>
        </p:txBody>
      </p:sp>
      <p:sp>
        <p:nvSpPr>
          <p:cNvPr id="361" name="Google Shape;361;p2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22"/>
          <p:cNvSpPr txBox="1">
            <a:spLocks noGrp="1"/>
          </p:cNvSpPr>
          <p:nvPr>
            <p:ph type="body" idx="1"/>
          </p:nvPr>
        </p:nvSpPr>
        <p:spPr>
          <a:xfrm>
            <a:off x="694706" y="1844824"/>
            <a:ext cx="9162972" cy="54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3F3F3F"/>
              </a:buClr>
              <a:buSzPts val="2400"/>
              <a:buNone/>
            </a:pPr>
            <a:r>
              <a:rPr lang="en-US" sz="2400" dirty="0">
                <a:latin typeface="Arial"/>
                <a:ea typeface="Arial"/>
                <a:cs typeface="Arial"/>
                <a:sym typeface="Arial"/>
              </a:rPr>
              <a:t>An RCT investigating the efficacy of </a:t>
            </a:r>
            <a:r>
              <a:rPr lang="en-US" sz="2400" dirty="0">
                <a:solidFill>
                  <a:srgbClr val="FF0000"/>
                </a:solidFill>
                <a:latin typeface="Arial"/>
                <a:ea typeface="Arial"/>
                <a:cs typeface="Arial"/>
                <a:sym typeface="Arial"/>
              </a:rPr>
              <a:t>OHE intervention (tooth brushing + social stories)</a:t>
            </a:r>
            <a:r>
              <a:rPr lang="en-US" sz="2400" dirty="0">
                <a:latin typeface="Arial"/>
                <a:ea typeface="Arial"/>
                <a:cs typeface="Arial"/>
                <a:sym typeface="Arial"/>
              </a:rPr>
              <a:t> versus control </a:t>
            </a:r>
            <a:r>
              <a:rPr lang="en-US" sz="2400" dirty="0">
                <a:solidFill>
                  <a:srgbClr val="FF0000"/>
                </a:solidFill>
                <a:latin typeface="Arial"/>
                <a:ea typeface="Arial"/>
                <a:cs typeface="Arial"/>
                <a:sym typeface="Arial"/>
              </a:rPr>
              <a:t>(tooth brushing + manual leaflets) </a:t>
            </a:r>
            <a:r>
              <a:rPr lang="en-US" sz="2400" dirty="0">
                <a:latin typeface="Arial"/>
                <a:ea typeface="Arial"/>
                <a:cs typeface="Arial"/>
                <a:sym typeface="Arial"/>
              </a:rPr>
              <a:t>to improve oral health status </a:t>
            </a:r>
            <a:r>
              <a:rPr lang="en-US" sz="2400" dirty="0">
                <a:solidFill>
                  <a:srgbClr val="FF0000"/>
                </a:solidFill>
                <a:latin typeface="Arial"/>
                <a:ea typeface="Arial"/>
                <a:cs typeface="Arial"/>
                <a:sym typeface="Arial"/>
              </a:rPr>
              <a:t>of preschool children </a:t>
            </a:r>
            <a:r>
              <a:rPr lang="en-US" sz="2400" dirty="0">
                <a:latin typeface="Arial"/>
                <a:ea typeface="Arial"/>
                <a:cs typeface="Arial"/>
                <a:sym typeface="Arial"/>
              </a:rPr>
              <a:t>aged 2 to 6 years old </a:t>
            </a:r>
            <a:r>
              <a:rPr lang="en-US" sz="2400" dirty="0">
                <a:solidFill>
                  <a:srgbClr val="FF0000"/>
                </a:solidFill>
                <a:latin typeface="Arial"/>
                <a:ea typeface="Arial"/>
                <a:cs typeface="Arial"/>
                <a:sym typeface="Arial"/>
              </a:rPr>
              <a:t>with special healthcare needs </a:t>
            </a:r>
            <a:r>
              <a:rPr lang="en-US" sz="2400" dirty="0">
                <a:latin typeface="Arial"/>
                <a:ea typeface="Arial"/>
                <a:cs typeface="Arial"/>
                <a:sym typeface="Arial"/>
              </a:rPr>
              <a:t>at 6, 12 and 24 months follow-up </a:t>
            </a:r>
            <a:r>
              <a:rPr lang="en-US" sz="2400" dirty="0">
                <a:solidFill>
                  <a:srgbClr val="FF0000"/>
                </a:solidFill>
                <a:latin typeface="Arial"/>
                <a:ea typeface="Arial"/>
                <a:cs typeface="Arial"/>
                <a:sym typeface="Arial"/>
              </a:rPr>
              <a:t>showed statistically </a:t>
            </a:r>
            <a:r>
              <a:rPr lang="en-US" sz="2400" dirty="0" err="1">
                <a:solidFill>
                  <a:srgbClr val="FF0000"/>
                </a:solidFill>
                <a:latin typeface="Arial"/>
                <a:ea typeface="Arial"/>
                <a:cs typeface="Arial"/>
                <a:sym typeface="Arial"/>
              </a:rPr>
              <a:t>significant:</a:t>
            </a:r>
            <a:r>
              <a:rPr lang="en-US" sz="2400" baseline="30000" dirty="0" err="1">
                <a:solidFill>
                  <a:srgbClr val="FF0000"/>
                </a:solidFill>
                <a:latin typeface="Arial"/>
                <a:ea typeface="Arial"/>
                <a:cs typeface="Arial"/>
                <a:sym typeface="Arial"/>
              </a:rPr>
              <a:t>Zhou</a:t>
            </a:r>
            <a:r>
              <a:rPr lang="en-US" sz="2400" baseline="30000" dirty="0">
                <a:solidFill>
                  <a:srgbClr val="FF0000"/>
                </a:solidFill>
                <a:latin typeface="Arial"/>
                <a:ea typeface="Arial"/>
                <a:cs typeface="Arial"/>
                <a:sym typeface="Arial"/>
              </a:rPr>
              <a:t> et al., 2020) level I</a:t>
            </a:r>
          </a:p>
          <a:p>
            <a:pPr marL="0" lvl="0" indent="0" algn="l" rtl="0">
              <a:spcBef>
                <a:spcPts val="0"/>
              </a:spcBef>
              <a:spcAft>
                <a:spcPts val="0"/>
              </a:spcAft>
              <a:buClr>
                <a:srgbClr val="3F3F3F"/>
              </a:buClr>
              <a:buSzPts val="2400"/>
              <a:buNone/>
            </a:pPr>
            <a:endParaRPr dirty="0"/>
          </a:p>
          <a:p>
            <a:pPr marL="285750" lvl="0" indent="-285750" algn="l" rtl="0">
              <a:spcBef>
                <a:spcPts val="1000"/>
              </a:spcBef>
              <a:spcAft>
                <a:spcPts val="0"/>
              </a:spcAft>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lower Modified Gingival Index </a:t>
            </a:r>
            <a:r>
              <a:rPr lang="en-US" sz="2400" dirty="0">
                <a:latin typeface="Arial"/>
                <a:ea typeface="Arial"/>
                <a:cs typeface="Arial"/>
                <a:sym typeface="Arial"/>
              </a:rPr>
              <a:t>(MGI) score </a:t>
            </a:r>
            <a:endParaRPr sz="2400" dirty="0"/>
          </a:p>
          <a:p>
            <a:pPr marL="285750" lvl="0" indent="-285750" algn="l" rtl="0">
              <a:spcBef>
                <a:spcPts val="1000"/>
              </a:spcBef>
              <a:spcAft>
                <a:spcPts val="0"/>
              </a:spcAft>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lower Simplified Debris Index score </a:t>
            </a:r>
            <a:r>
              <a:rPr lang="en-US" sz="2400" dirty="0">
                <a:latin typeface="Arial"/>
                <a:ea typeface="Arial"/>
                <a:cs typeface="Arial"/>
                <a:sym typeface="Arial"/>
              </a:rPr>
              <a:t>(DI-S)</a:t>
            </a:r>
            <a:endParaRPr sz="2400" dirty="0"/>
          </a:p>
          <a:p>
            <a:pPr marL="285750" lvl="0" indent="-285750" algn="l" rtl="0">
              <a:spcBef>
                <a:spcPts val="1000"/>
              </a:spcBef>
              <a:spcAft>
                <a:spcPts val="0"/>
              </a:spcAft>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improved number of tooth brushing step</a:t>
            </a:r>
            <a:endParaRPr sz="2400" dirty="0">
              <a:solidFill>
                <a:srgbClr val="FF0000"/>
              </a:solidFill>
            </a:endParaRPr>
          </a:p>
          <a:p>
            <a:pPr marL="285750" lvl="0" indent="-285750" algn="l" rtl="0">
              <a:spcBef>
                <a:spcPts val="1000"/>
              </a:spcBef>
              <a:spcAft>
                <a:spcPts val="0"/>
              </a:spcAft>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improved overall toothbrushing </a:t>
            </a:r>
            <a:r>
              <a:rPr lang="en-US" sz="2400" dirty="0" err="1">
                <a:solidFill>
                  <a:srgbClr val="FF0000"/>
                </a:solidFill>
                <a:latin typeface="Arial"/>
                <a:ea typeface="Arial"/>
                <a:cs typeface="Arial"/>
                <a:sym typeface="Arial"/>
              </a:rPr>
              <a:t>behaviour</a:t>
            </a:r>
            <a:r>
              <a:rPr lang="en-US" sz="2400" dirty="0">
                <a:solidFill>
                  <a:srgbClr val="FF0000"/>
                </a:solidFill>
                <a:latin typeface="Arial"/>
                <a:ea typeface="Arial"/>
                <a:cs typeface="Arial"/>
                <a:sym typeface="Arial"/>
              </a:rPr>
              <a:t> </a:t>
            </a:r>
            <a:endParaRPr sz="2400" dirty="0">
              <a:solidFill>
                <a:srgbClr val="FF0000"/>
              </a:solidFill>
            </a:endParaRPr>
          </a:p>
          <a:p>
            <a:pPr marL="0" lvl="0" indent="0" algn="l" rtl="0">
              <a:spcBef>
                <a:spcPts val="1000"/>
              </a:spcBef>
              <a:spcAft>
                <a:spcPts val="0"/>
              </a:spcAft>
              <a:buSzPts val="1920"/>
              <a:buNone/>
            </a:pPr>
            <a:endParaRPr sz="2400" dirty="0">
              <a:latin typeface="Arial"/>
              <a:ea typeface="Arial"/>
              <a:cs typeface="Arial"/>
              <a:sym typeface="Arial"/>
            </a:endParaRPr>
          </a:p>
          <a:p>
            <a:pPr marL="342900" lvl="0" indent="-220980" algn="l" rtl="0">
              <a:spcBef>
                <a:spcPts val="1000"/>
              </a:spcBef>
              <a:spcAft>
                <a:spcPts val="0"/>
              </a:spcAft>
              <a:buSzPts val="1920"/>
              <a:buNone/>
            </a:pPr>
            <a:endParaRPr sz="2400" dirty="0">
              <a:latin typeface="Arial"/>
              <a:ea typeface="Arial"/>
              <a:cs typeface="Arial"/>
              <a:sym typeface="Arial"/>
            </a:endParaRPr>
          </a:p>
        </p:txBody>
      </p:sp>
      <p:sp>
        <p:nvSpPr>
          <p:cNvPr id="367" name="Google Shape;367;p2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
        <p:nvSpPr>
          <p:cNvPr id="2" name="Google Shape;394;p26">
            <a:extLst>
              <a:ext uri="{FF2B5EF4-FFF2-40B4-BE49-F238E27FC236}">
                <a16:creationId xmlns:a16="http://schemas.microsoft.com/office/drawing/2014/main" id="{81C962DC-2E66-5922-9F1A-DA3CC84283DC}"/>
              </a:ext>
            </a:extLst>
          </p:cNvPr>
          <p:cNvSpPr txBox="1">
            <a:spLocks/>
          </p:cNvSpPr>
          <p:nvPr/>
        </p:nvSpPr>
        <p:spPr>
          <a:xfrm>
            <a:off x="694706" y="451513"/>
            <a:ext cx="12248129" cy="123522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600"/>
              <a:buFont typeface="Trebuchet MS"/>
              <a:buNone/>
              <a:defRPr sz="3600" b="0" i="0" u="none" strike="noStrike" cap="none">
                <a:solidFill>
                  <a:schemeClr val="accent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pPr>
              <a:buClr>
                <a:srgbClr val="0070C0"/>
              </a:buClr>
              <a:buSzPct val="100000"/>
              <a:buFont typeface="Stardos Stencil"/>
              <a:buNone/>
            </a:pPr>
            <a:r>
              <a:rPr lang="en-US" dirty="0">
                <a:solidFill>
                  <a:srgbClr val="0070C0"/>
                </a:solidFill>
                <a:latin typeface="Stardos Stencil"/>
                <a:ea typeface="Stardos Stencil"/>
                <a:cs typeface="Stardos Stencil"/>
                <a:sym typeface="Stardos Stencil"/>
              </a:rPr>
              <a:t>OHE IN CHILDREN</a:t>
            </a:r>
            <a:br>
              <a:rPr lang="en-US" dirty="0">
                <a:solidFill>
                  <a:srgbClr val="0070C0"/>
                </a:solidFill>
                <a:latin typeface="Stardos Stencil"/>
                <a:ea typeface="Stardos Stencil"/>
                <a:cs typeface="Stardos Stencil"/>
                <a:sym typeface="Stardos Stencil"/>
              </a:rPr>
            </a:br>
            <a:r>
              <a:rPr lang="en-US" dirty="0">
                <a:solidFill>
                  <a:srgbClr val="0070C0"/>
                </a:solidFill>
                <a:latin typeface="Stardos Stencil"/>
                <a:ea typeface="Stardos Stencil"/>
                <a:cs typeface="Stardos Stencil"/>
                <a:sym typeface="Stardos Stencil"/>
              </a:rPr>
              <a:t>WITH SPECIAL HEALTHCARE NEED</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25"/>
          <p:cNvSpPr txBox="1">
            <a:spLocks noGrp="1"/>
          </p:cNvSpPr>
          <p:nvPr>
            <p:ph type="body" idx="1"/>
          </p:nvPr>
        </p:nvSpPr>
        <p:spPr>
          <a:xfrm>
            <a:off x="334537" y="260649"/>
            <a:ext cx="10118499" cy="6419284"/>
          </a:xfrm>
          <a:prstGeom prst="rect">
            <a:avLst/>
          </a:prstGeom>
          <a:noFill/>
          <a:ln>
            <a:noFill/>
          </a:ln>
        </p:spPr>
        <p:txBody>
          <a:bodyPr spcFirstLastPara="1" wrap="square" lIns="91425" tIns="45700" rIns="91425" bIns="45700" anchor="t" anchorCtr="0">
            <a:noAutofit/>
          </a:bodyPr>
          <a:lstStyle/>
          <a:p>
            <a:pPr marL="0" lvl="0" indent="0" algn="just" rtl="0">
              <a:lnSpc>
                <a:spcPct val="107000"/>
              </a:lnSpc>
              <a:spcBef>
                <a:spcPts val="0"/>
              </a:spcBef>
              <a:spcAft>
                <a:spcPts val="0"/>
              </a:spcAft>
              <a:buSzPts val="1440"/>
              <a:buNone/>
            </a:pPr>
            <a:r>
              <a:rPr lang="en-US" sz="2400" dirty="0">
                <a:latin typeface="Arial"/>
                <a:ea typeface="Arial"/>
                <a:cs typeface="Arial"/>
                <a:sym typeface="Arial"/>
              </a:rPr>
              <a:t>AAPD recommends preventive strategies in the management of children with special healthcare needs as follows</a:t>
            </a:r>
            <a:r>
              <a:rPr lang="en-US" sz="2400" dirty="0">
                <a:solidFill>
                  <a:srgbClr val="FF0000"/>
                </a:solidFill>
                <a:latin typeface="Arial"/>
                <a:ea typeface="Arial"/>
                <a:cs typeface="Arial"/>
                <a:sym typeface="Arial"/>
              </a:rPr>
              <a:t>:</a:t>
            </a:r>
            <a:r>
              <a:rPr lang="en-US" sz="2400" baseline="30000" dirty="0">
                <a:solidFill>
                  <a:srgbClr val="FF0000"/>
                </a:solidFill>
                <a:latin typeface="Arial"/>
                <a:ea typeface="Arial"/>
                <a:cs typeface="Arial"/>
                <a:sym typeface="Arial"/>
              </a:rPr>
              <a:t>(AAPD, 2021a) </a:t>
            </a:r>
            <a:endParaRPr sz="2400" dirty="0">
              <a:solidFill>
                <a:srgbClr val="FF0000"/>
              </a:solidFill>
              <a:latin typeface="Arial"/>
              <a:ea typeface="Arial"/>
              <a:cs typeface="Arial"/>
              <a:sym typeface="Arial"/>
            </a:endParaRPr>
          </a:p>
          <a:p>
            <a:pPr marL="342900" lvl="0" indent="-342900" algn="just" rtl="0">
              <a:lnSpc>
                <a:spcPct val="107000"/>
              </a:lnSpc>
              <a:spcBef>
                <a:spcPts val="1800"/>
              </a:spcBef>
              <a:spcAft>
                <a:spcPts val="0"/>
              </a:spcAft>
              <a:buClr>
                <a:schemeClr val="tx1"/>
              </a:buClr>
              <a:buSzPts val="1440"/>
              <a:buFont typeface="Arial"/>
              <a:buChar char="●"/>
            </a:pPr>
            <a:r>
              <a:rPr lang="en-US" dirty="0">
                <a:solidFill>
                  <a:srgbClr val="FF0000"/>
                </a:solidFill>
                <a:latin typeface="Arial"/>
                <a:ea typeface="Arial"/>
                <a:cs typeface="Arial"/>
                <a:sym typeface="Arial"/>
              </a:rPr>
              <a:t>education of parents/caregivers </a:t>
            </a:r>
            <a:r>
              <a:rPr lang="en-US" dirty="0">
                <a:latin typeface="Arial"/>
                <a:ea typeface="Arial"/>
                <a:cs typeface="Arial"/>
                <a:sym typeface="Arial"/>
              </a:rPr>
              <a:t>of special healthcare needs children is critical for ensuring appropriate and regular supervision of daily oral hygiene</a:t>
            </a:r>
            <a:endParaRPr dirty="0"/>
          </a:p>
          <a:p>
            <a:pPr marL="342900" lvl="0" indent="-342900" algn="just" rtl="0">
              <a:lnSpc>
                <a:spcPct val="107000"/>
              </a:lnSpc>
              <a:spcBef>
                <a:spcPts val="1800"/>
              </a:spcBef>
              <a:spcAft>
                <a:spcPts val="0"/>
              </a:spcAft>
              <a:buClr>
                <a:schemeClr val="tx1"/>
              </a:buClr>
              <a:buSzPts val="1440"/>
              <a:buFont typeface="Arial"/>
              <a:buChar char="●"/>
            </a:pPr>
            <a:r>
              <a:rPr lang="en-US" dirty="0">
                <a:latin typeface="Arial"/>
                <a:ea typeface="Arial"/>
                <a:cs typeface="Arial"/>
                <a:sym typeface="Arial"/>
              </a:rPr>
              <a:t>an </a:t>
            </a:r>
            <a:r>
              <a:rPr lang="en-US" dirty="0">
                <a:solidFill>
                  <a:srgbClr val="FF0000"/>
                </a:solidFill>
                <a:latin typeface="Arial"/>
                <a:ea typeface="Arial"/>
                <a:cs typeface="Arial"/>
                <a:sym typeface="Arial"/>
              </a:rPr>
              <a:t>oral hygiene </a:t>
            </a:r>
            <a:r>
              <a:rPr lang="en-US" dirty="0" err="1">
                <a:solidFill>
                  <a:srgbClr val="FF0000"/>
                </a:solidFill>
                <a:latin typeface="Arial"/>
                <a:ea typeface="Arial"/>
                <a:cs typeface="Arial"/>
                <a:sym typeface="Arial"/>
              </a:rPr>
              <a:t>programme</a:t>
            </a:r>
            <a:r>
              <a:rPr lang="en-US" dirty="0">
                <a:solidFill>
                  <a:srgbClr val="FF0000"/>
                </a:solidFill>
                <a:latin typeface="Arial"/>
                <a:ea typeface="Arial"/>
                <a:cs typeface="Arial"/>
                <a:sym typeface="Arial"/>
              </a:rPr>
              <a:t> </a:t>
            </a:r>
            <a:r>
              <a:rPr lang="en-US" dirty="0">
                <a:latin typeface="Arial"/>
                <a:ea typeface="Arial"/>
                <a:cs typeface="Arial"/>
                <a:sym typeface="Arial"/>
              </a:rPr>
              <a:t>that accommodates the unique disability of the patient (assistance from other health professions for example occupational therapy) may be beneficial.</a:t>
            </a:r>
            <a:endParaRPr dirty="0"/>
          </a:p>
          <a:p>
            <a:pPr marL="342900" lvl="0" indent="-342900" algn="just" rtl="0">
              <a:lnSpc>
                <a:spcPct val="107000"/>
              </a:lnSpc>
              <a:spcBef>
                <a:spcPts val="1800"/>
              </a:spcBef>
              <a:spcAft>
                <a:spcPts val="0"/>
              </a:spcAft>
              <a:buClr>
                <a:schemeClr val="tx1"/>
              </a:buClr>
              <a:buSzPts val="1440"/>
              <a:buFont typeface="Arial"/>
              <a:buChar char="●"/>
            </a:pPr>
            <a:r>
              <a:rPr lang="en-US" dirty="0">
                <a:solidFill>
                  <a:srgbClr val="FF0000"/>
                </a:solidFill>
                <a:latin typeface="Arial"/>
                <a:ea typeface="Arial"/>
                <a:cs typeface="Arial"/>
                <a:sym typeface="Arial"/>
              </a:rPr>
              <a:t>brushing with a fluoridated dentifrice twice daily </a:t>
            </a:r>
            <a:r>
              <a:rPr lang="en-US" dirty="0">
                <a:latin typeface="Arial"/>
                <a:ea typeface="Arial"/>
                <a:cs typeface="Arial"/>
                <a:sym typeface="Arial"/>
              </a:rPr>
              <a:t>(sensory issues cause the taste or texture of fluoridated toothpaste to be intolerable, a toothpaste without sodium laurel sulphate to eliminate foaming nature, a fluoridated mouthrinse, or an alternative (e.g., casein </a:t>
            </a:r>
            <a:r>
              <a:rPr lang="en-US" dirty="0" err="1">
                <a:latin typeface="Arial"/>
                <a:ea typeface="Arial"/>
                <a:cs typeface="Arial"/>
                <a:sym typeface="Arial"/>
              </a:rPr>
              <a:t>phosphopeptide</a:t>
            </a:r>
            <a:r>
              <a:rPr lang="en-US" dirty="0">
                <a:latin typeface="Arial"/>
                <a:ea typeface="Arial"/>
                <a:cs typeface="Arial"/>
                <a:sym typeface="Arial"/>
              </a:rPr>
              <a:t>-amorphous calcium phosphate (CPP-ACP) may be applied with the toothbrush)</a:t>
            </a:r>
            <a:endParaRPr dirty="0"/>
          </a:p>
          <a:p>
            <a:pPr marL="342900" lvl="0" indent="-342900" algn="just" rtl="0">
              <a:lnSpc>
                <a:spcPct val="107000"/>
              </a:lnSpc>
              <a:spcBef>
                <a:spcPts val="1800"/>
              </a:spcBef>
              <a:spcAft>
                <a:spcPts val="0"/>
              </a:spcAft>
              <a:buClr>
                <a:schemeClr val="tx1"/>
              </a:buClr>
              <a:buSzPts val="1440"/>
              <a:buFont typeface="Arial"/>
              <a:buChar char="●"/>
            </a:pPr>
            <a:r>
              <a:rPr lang="en-US" dirty="0">
                <a:solidFill>
                  <a:srgbClr val="FF0000"/>
                </a:solidFill>
                <a:latin typeface="Arial"/>
                <a:ea typeface="Arial"/>
                <a:cs typeface="Arial"/>
                <a:sym typeface="Arial"/>
              </a:rPr>
              <a:t>toothbrushes can be modified </a:t>
            </a:r>
            <a:r>
              <a:rPr lang="en-US" dirty="0">
                <a:latin typeface="Arial"/>
                <a:ea typeface="Arial"/>
                <a:cs typeface="Arial"/>
                <a:sym typeface="Arial"/>
              </a:rPr>
              <a:t>to enable individuals with physical disabilities to brush their own teeth.</a:t>
            </a:r>
            <a:endParaRPr dirty="0"/>
          </a:p>
          <a:p>
            <a:pPr marL="342900" lvl="0" indent="-342900" algn="just" rtl="0">
              <a:lnSpc>
                <a:spcPct val="107000"/>
              </a:lnSpc>
              <a:spcBef>
                <a:spcPts val="1800"/>
              </a:spcBef>
              <a:spcAft>
                <a:spcPts val="0"/>
              </a:spcAft>
              <a:buClr>
                <a:schemeClr val="tx1"/>
              </a:buClr>
              <a:buSzPts val="1440"/>
              <a:buFont typeface="Arial"/>
              <a:buChar char="●"/>
            </a:pPr>
            <a:r>
              <a:rPr lang="en-US" dirty="0">
                <a:solidFill>
                  <a:srgbClr val="FF0000"/>
                </a:solidFill>
                <a:latin typeface="Arial"/>
                <a:ea typeface="Arial"/>
                <a:cs typeface="Arial"/>
                <a:sym typeface="Arial"/>
              </a:rPr>
              <a:t>electric toothbrushes and floss holders </a:t>
            </a:r>
            <a:r>
              <a:rPr lang="en-US" dirty="0">
                <a:latin typeface="Arial"/>
                <a:ea typeface="Arial"/>
                <a:cs typeface="Arial"/>
                <a:sym typeface="Arial"/>
              </a:rPr>
              <a:t>may improve patient compliance. </a:t>
            </a:r>
            <a:endParaRPr dirty="0"/>
          </a:p>
          <a:p>
            <a:pPr marL="342900" lvl="0" indent="-342900" algn="just" rtl="0">
              <a:lnSpc>
                <a:spcPct val="107000"/>
              </a:lnSpc>
              <a:spcBef>
                <a:spcPts val="1800"/>
              </a:spcBef>
              <a:spcAft>
                <a:spcPts val="0"/>
              </a:spcAft>
              <a:buClr>
                <a:schemeClr val="tx1"/>
              </a:buClr>
              <a:buSzPts val="1440"/>
              <a:buFont typeface="Arial"/>
              <a:buChar char="●"/>
            </a:pPr>
            <a:r>
              <a:rPr lang="en-US" dirty="0">
                <a:solidFill>
                  <a:srgbClr val="FF0000"/>
                </a:solidFill>
                <a:latin typeface="Arial"/>
                <a:ea typeface="Arial"/>
                <a:cs typeface="Arial"/>
                <a:sym typeface="Arial"/>
              </a:rPr>
              <a:t>caregivers should provide the optimal oral care </a:t>
            </a:r>
            <a:r>
              <a:rPr lang="en-US" dirty="0">
                <a:latin typeface="Arial"/>
                <a:ea typeface="Arial"/>
                <a:cs typeface="Arial"/>
                <a:sym typeface="Arial"/>
              </a:rPr>
              <a:t>when the patient is unable to do so adequately.</a:t>
            </a:r>
            <a:endParaRPr sz="2400" dirty="0">
              <a:latin typeface="Arial"/>
              <a:ea typeface="Arial"/>
              <a:cs typeface="Arial"/>
              <a:sym typeface="Arial"/>
            </a:endParaRPr>
          </a:p>
          <a:p>
            <a:pPr marL="342900" lvl="0" indent="-220980" algn="l" rtl="0">
              <a:spcBef>
                <a:spcPts val="1800"/>
              </a:spcBef>
              <a:spcAft>
                <a:spcPts val="0"/>
              </a:spcAft>
              <a:buSzPts val="1920"/>
              <a:buNone/>
            </a:pPr>
            <a:endParaRPr sz="2400" dirty="0">
              <a:latin typeface="Arial"/>
              <a:ea typeface="Arial"/>
              <a:cs typeface="Arial"/>
              <a:sym typeface="Arial"/>
            </a:endParaRPr>
          </a:p>
        </p:txBody>
      </p:sp>
      <p:sp>
        <p:nvSpPr>
          <p:cNvPr id="389" name="Google Shape;389;p2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Tree>
    <p:extLst>
      <p:ext uri="{BB962C8B-B14F-4D97-AF65-F5344CB8AC3E}">
        <p14:creationId xmlns:p14="http://schemas.microsoft.com/office/powerpoint/2010/main" val="938077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graphicFrame>
        <p:nvGraphicFramePr>
          <p:cNvPr id="395" name="Google Shape;395;p26"/>
          <p:cNvGraphicFramePr/>
          <p:nvPr>
            <p:extLst>
              <p:ext uri="{D42A27DB-BD31-4B8C-83A1-F6EECF244321}">
                <p14:modId xmlns:p14="http://schemas.microsoft.com/office/powerpoint/2010/main" val="3456026130"/>
              </p:ext>
            </p:extLst>
          </p:nvPr>
        </p:nvGraphicFramePr>
        <p:xfrm>
          <a:off x="1255293" y="2414047"/>
          <a:ext cx="9681414" cy="2421255"/>
        </p:xfrm>
        <a:graphic>
          <a:graphicData uri="http://schemas.openxmlformats.org/drawingml/2006/table">
            <a:tbl>
              <a:tblPr>
                <a:noFill/>
                <a:tableStyleId>{256587AD-7D89-4209-97FD-8926DE505AC3}</a:tableStyleId>
              </a:tblPr>
              <a:tblGrid>
                <a:gridCol w="9681414">
                  <a:extLst>
                    <a:ext uri="{9D8B030D-6E8A-4147-A177-3AD203B41FA5}">
                      <a16:colId xmlns:a16="http://schemas.microsoft.com/office/drawing/2014/main" val="20000"/>
                    </a:ext>
                  </a:extLst>
                </a:gridCol>
              </a:tblGrid>
              <a:tr h="1882450">
                <a:tc>
                  <a:txBody>
                    <a:bodyPr/>
                    <a:lstStyle/>
                    <a:p>
                      <a:pPr marL="0" marR="0" lvl="0" indent="0" algn="ctr" rtl="0">
                        <a:lnSpc>
                          <a:spcPct val="107000"/>
                        </a:lnSpc>
                        <a:spcBef>
                          <a:spcPts val="0"/>
                        </a:spcBef>
                        <a:spcAft>
                          <a:spcPts val="0"/>
                        </a:spcAft>
                        <a:buNone/>
                      </a:pPr>
                      <a:r>
                        <a:rPr lang="en-US" sz="2400" b="1" u="none" strike="noStrike" cap="none" dirty="0">
                          <a:solidFill>
                            <a:srgbClr val="000000"/>
                          </a:solidFill>
                          <a:latin typeface="Arial"/>
                          <a:ea typeface="Arial"/>
                          <a:cs typeface="Arial"/>
                          <a:sym typeface="Arial"/>
                        </a:rPr>
                        <a:t>RECOMMENDATION 10</a:t>
                      </a:r>
                    </a:p>
                    <a:p>
                      <a:pPr marL="0" marR="0" lvl="0" indent="0" algn="ctr" rtl="0">
                        <a:lnSpc>
                          <a:spcPct val="107000"/>
                        </a:lnSpc>
                        <a:spcBef>
                          <a:spcPts val="0"/>
                        </a:spcBef>
                        <a:spcAft>
                          <a:spcPts val="0"/>
                        </a:spcAft>
                        <a:buNone/>
                      </a:pPr>
                      <a:endParaRPr sz="2400" u="none" strike="noStrike" cap="none" dirty="0">
                        <a:latin typeface="Calibri"/>
                        <a:ea typeface="Calibri"/>
                        <a:cs typeface="Calibri"/>
                        <a:sym typeface="Calibri"/>
                      </a:endParaRPr>
                    </a:p>
                    <a:p>
                      <a:pPr marL="342900" marR="0" lvl="0" indent="-342900" algn="just" rtl="0">
                        <a:lnSpc>
                          <a:spcPct val="107000"/>
                        </a:lnSpc>
                        <a:spcBef>
                          <a:spcPts val="800"/>
                        </a:spcBef>
                        <a:spcAft>
                          <a:spcPts val="0"/>
                        </a:spcAft>
                        <a:buClr>
                          <a:srgbClr val="000000"/>
                        </a:buClr>
                        <a:buSzPts val="1100"/>
                        <a:buFont typeface="Arial" panose="020B0604020202020204" pitchFamily="34" charset="0"/>
                        <a:buChar char="•"/>
                      </a:pPr>
                      <a:r>
                        <a:rPr lang="en-US" sz="2400" u="none" strike="noStrike" cap="none" dirty="0">
                          <a:solidFill>
                            <a:srgbClr val="FF0000"/>
                          </a:solidFill>
                          <a:latin typeface="Arial"/>
                          <a:ea typeface="Arial"/>
                          <a:cs typeface="Arial"/>
                          <a:sym typeface="Arial"/>
                        </a:rPr>
                        <a:t>Oral health education </a:t>
                      </a:r>
                      <a:r>
                        <a:rPr lang="en-US" sz="2400" u="none" strike="noStrike" cap="none" dirty="0">
                          <a:solidFill>
                            <a:srgbClr val="000000"/>
                          </a:solidFill>
                          <a:latin typeface="Arial"/>
                          <a:ea typeface="Arial"/>
                          <a:cs typeface="Arial"/>
                          <a:sym typeface="Arial"/>
                        </a:rPr>
                        <a:t>intervention adjunct </a:t>
                      </a:r>
                      <a:r>
                        <a:rPr lang="en-US" sz="2400" u="none" strike="noStrike" cap="none" dirty="0">
                          <a:solidFill>
                            <a:srgbClr val="FF0000"/>
                          </a:solidFill>
                          <a:latin typeface="Arial"/>
                          <a:ea typeface="Arial"/>
                          <a:cs typeface="Arial"/>
                          <a:sym typeface="Arial"/>
                        </a:rPr>
                        <a:t>with social stories </a:t>
                      </a:r>
                      <a:r>
                        <a:rPr lang="en-US" sz="2400" u="none" strike="noStrike" cap="none" dirty="0">
                          <a:solidFill>
                            <a:srgbClr val="000000"/>
                          </a:solidFill>
                          <a:latin typeface="Arial"/>
                          <a:ea typeface="Arial"/>
                          <a:cs typeface="Arial"/>
                          <a:sym typeface="Arial"/>
                        </a:rPr>
                        <a:t>may be considered in </a:t>
                      </a:r>
                      <a:r>
                        <a:rPr lang="en-US" sz="2400" u="none" strike="noStrike" cap="none" dirty="0">
                          <a:solidFill>
                            <a:srgbClr val="FF0000"/>
                          </a:solidFill>
                          <a:latin typeface="Arial"/>
                          <a:ea typeface="Arial"/>
                          <a:cs typeface="Arial"/>
                          <a:sym typeface="Arial"/>
                        </a:rPr>
                        <a:t>promoting oral health-related </a:t>
                      </a:r>
                      <a:r>
                        <a:rPr lang="en-US" sz="2400" u="none" strike="noStrike" cap="none" dirty="0" err="1">
                          <a:solidFill>
                            <a:srgbClr val="FF0000"/>
                          </a:solidFill>
                          <a:latin typeface="Arial"/>
                          <a:ea typeface="Arial"/>
                          <a:cs typeface="Arial"/>
                          <a:sym typeface="Arial"/>
                        </a:rPr>
                        <a:t>behaviours</a:t>
                      </a:r>
                      <a:r>
                        <a:rPr lang="en-US" sz="2400" u="none" strike="noStrike" cap="none" dirty="0">
                          <a:solidFill>
                            <a:srgbClr val="FF0000"/>
                          </a:solidFill>
                          <a:latin typeface="Arial"/>
                          <a:ea typeface="Arial"/>
                          <a:cs typeface="Arial"/>
                          <a:sym typeface="Arial"/>
                        </a:rPr>
                        <a:t> </a:t>
                      </a:r>
                      <a:r>
                        <a:rPr lang="en-US" sz="2400" u="none" strike="noStrike" cap="none" dirty="0">
                          <a:solidFill>
                            <a:srgbClr val="000000"/>
                          </a:solidFill>
                          <a:latin typeface="Arial"/>
                          <a:ea typeface="Arial"/>
                          <a:cs typeface="Arial"/>
                          <a:sym typeface="Arial"/>
                        </a:rPr>
                        <a:t>among young children with special healthcare needs to prevent early childhood caries.</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CECFF"/>
                    </a:solidFill>
                  </a:tcPr>
                </a:tc>
                <a:extLst>
                  <a:ext uri="{0D108BD9-81ED-4DB2-BD59-A6C34878D82A}">
                    <a16:rowId xmlns:a16="http://schemas.microsoft.com/office/drawing/2014/main" val="10000"/>
                  </a:ext>
                </a:extLst>
              </a:tr>
            </a:tbl>
          </a:graphicData>
        </a:graphic>
      </p:graphicFrame>
      <p:sp>
        <p:nvSpPr>
          <p:cNvPr id="396" name="Google Shape;396;p2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spTree>
    <p:extLst>
      <p:ext uri="{BB962C8B-B14F-4D97-AF65-F5344CB8AC3E}">
        <p14:creationId xmlns:p14="http://schemas.microsoft.com/office/powerpoint/2010/main" val="1450638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24"/>
          <p:cNvSpPr txBox="1">
            <a:spLocks noGrp="1"/>
          </p:cNvSpPr>
          <p:nvPr>
            <p:ph type="title"/>
          </p:nvPr>
        </p:nvSpPr>
        <p:spPr>
          <a:xfrm>
            <a:off x="176170" y="451513"/>
            <a:ext cx="10844756" cy="114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70C0"/>
              </a:buClr>
              <a:buSzPts val="3200"/>
              <a:buFont typeface="Stardos Stencil"/>
              <a:buNone/>
            </a:pPr>
            <a:r>
              <a:rPr lang="en-US" sz="3200" dirty="0">
                <a:solidFill>
                  <a:srgbClr val="0070C0"/>
                </a:solidFill>
                <a:latin typeface="Stardos Stencil"/>
                <a:ea typeface="Stardos Stencil"/>
                <a:cs typeface="Stardos Stencil"/>
                <a:sym typeface="Stardos Stencil"/>
              </a:rPr>
              <a:t>INTERDISPLINARY ORAL HYGIENE PROGRAMME</a:t>
            </a:r>
            <a:endParaRPr sz="3200" dirty="0"/>
          </a:p>
        </p:txBody>
      </p:sp>
      <p:sp>
        <p:nvSpPr>
          <p:cNvPr id="382" name="Google Shape;382;p24"/>
          <p:cNvSpPr txBox="1">
            <a:spLocks noGrp="1"/>
          </p:cNvSpPr>
          <p:nvPr>
            <p:ph type="body" idx="1"/>
          </p:nvPr>
        </p:nvSpPr>
        <p:spPr>
          <a:xfrm>
            <a:off x="176170" y="1264196"/>
            <a:ext cx="9844652" cy="5832648"/>
          </a:xfrm>
          <a:prstGeom prst="rect">
            <a:avLst/>
          </a:prstGeom>
          <a:noFill/>
          <a:ln>
            <a:noFill/>
          </a:ln>
        </p:spPr>
        <p:txBody>
          <a:bodyPr spcFirstLastPara="1" wrap="square" lIns="91425" tIns="45700" rIns="91425" bIns="45700" anchor="t" anchorCtr="0">
            <a:noAutofit/>
          </a:bodyPr>
          <a:lstStyle/>
          <a:p>
            <a:pPr marL="400050" lvl="1" indent="0" algn="l" rtl="0">
              <a:spcBef>
                <a:spcPts val="0"/>
              </a:spcBef>
              <a:spcAft>
                <a:spcPts val="0"/>
              </a:spcAft>
              <a:buSzPts val="1840"/>
              <a:buNone/>
            </a:pPr>
            <a:r>
              <a:rPr lang="en-US" sz="2400" dirty="0">
                <a:solidFill>
                  <a:srgbClr val="FF0000"/>
                </a:solidFill>
                <a:latin typeface="Arial"/>
                <a:ea typeface="Arial"/>
                <a:cs typeface="Arial"/>
                <a:sym typeface="Arial"/>
              </a:rPr>
              <a:t>An interdisciplinary cooperation between </a:t>
            </a:r>
            <a:r>
              <a:rPr lang="en-US" sz="2400" dirty="0" err="1">
                <a:solidFill>
                  <a:srgbClr val="FF0000"/>
                </a:solidFill>
                <a:latin typeface="Arial"/>
                <a:ea typeface="Arial"/>
                <a:cs typeface="Arial"/>
                <a:sym typeface="Arial"/>
              </a:rPr>
              <a:t>paediatric</a:t>
            </a:r>
            <a:r>
              <a:rPr lang="en-US" sz="2400" dirty="0">
                <a:solidFill>
                  <a:srgbClr val="FF0000"/>
                </a:solidFill>
                <a:latin typeface="Arial"/>
                <a:ea typeface="Arial"/>
                <a:cs typeface="Arial"/>
                <a:sym typeface="Arial"/>
              </a:rPr>
              <a:t> cardiologist and dentist in a preventive oral hygiene </a:t>
            </a:r>
            <a:r>
              <a:rPr lang="en-US" sz="2400" dirty="0" err="1">
                <a:solidFill>
                  <a:srgbClr val="FF0000"/>
                </a:solidFill>
                <a:latin typeface="Arial"/>
                <a:ea typeface="Arial"/>
                <a:cs typeface="Arial"/>
                <a:sym typeface="Arial"/>
              </a:rPr>
              <a:t>programme</a:t>
            </a:r>
            <a:r>
              <a:rPr lang="en-US" sz="2400" dirty="0">
                <a:solidFill>
                  <a:srgbClr val="FF0000"/>
                </a:solidFill>
                <a:latin typeface="Arial"/>
                <a:ea typeface="Arial"/>
                <a:cs typeface="Arial"/>
                <a:sym typeface="Arial"/>
              </a:rPr>
              <a:t> (POHP) in improving ECC among Congenital Heart Disease Group (CHG)</a:t>
            </a:r>
            <a:r>
              <a:rPr lang="en-US" sz="2400" dirty="0">
                <a:latin typeface="Arial"/>
                <a:ea typeface="Arial"/>
                <a:cs typeface="Arial"/>
                <a:sym typeface="Arial"/>
              </a:rPr>
              <a:t> versus Healthy Control Group (HCG) at two follow-up intervals of 3 to 6 months </a:t>
            </a:r>
            <a:r>
              <a:rPr lang="en-US" sz="2400" dirty="0" err="1">
                <a:latin typeface="Arial"/>
                <a:ea typeface="Arial"/>
                <a:cs typeface="Arial"/>
                <a:sym typeface="Arial"/>
              </a:rPr>
              <a:t>showed:</a:t>
            </a:r>
            <a:r>
              <a:rPr lang="en-US" sz="2400" baseline="30000" dirty="0" err="1">
                <a:latin typeface="Arial"/>
                <a:ea typeface="Arial"/>
                <a:cs typeface="Arial"/>
                <a:sym typeface="Arial"/>
              </a:rPr>
              <a:t>Schulz-Weidner</a:t>
            </a:r>
            <a:r>
              <a:rPr lang="en-US" sz="2400" baseline="30000" dirty="0">
                <a:latin typeface="Arial"/>
                <a:ea typeface="Arial"/>
                <a:cs typeface="Arial"/>
                <a:sym typeface="Arial"/>
              </a:rPr>
              <a:t> et al., 2021, level II-1 </a:t>
            </a:r>
            <a:endParaRPr sz="2400" dirty="0"/>
          </a:p>
          <a:p>
            <a:pPr marL="800100" lvl="1" indent="-342900" algn="l" rtl="0">
              <a:spcBef>
                <a:spcPts val="1000"/>
              </a:spcBef>
              <a:spcAft>
                <a:spcPts val="0"/>
              </a:spcAft>
              <a:buSzPts val="1600"/>
              <a:buFont typeface="Arial" panose="020B0604020202020204" pitchFamily="34" charset="0"/>
              <a:buChar char="•"/>
            </a:pPr>
            <a:r>
              <a:rPr lang="en-US" sz="2000" dirty="0">
                <a:solidFill>
                  <a:srgbClr val="FF0000"/>
                </a:solidFill>
                <a:latin typeface="Arial"/>
                <a:ea typeface="Arial"/>
                <a:cs typeface="Arial"/>
                <a:sym typeface="Arial"/>
              </a:rPr>
              <a:t>decreased caries prevalence </a:t>
            </a:r>
            <a:r>
              <a:rPr lang="en-US" sz="2000" dirty="0">
                <a:latin typeface="Arial"/>
                <a:ea typeface="Arial"/>
                <a:cs typeface="Arial"/>
                <a:sym typeface="Arial"/>
              </a:rPr>
              <a:t>(8.9%, p&lt;0.05) in the CHG group</a:t>
            </a:r>
            <a:endParaRPr dirty="0"/>
          </a:p>
          <a:p>
            <a:pPr marL="800100" lvl="1" indent="-342900" algn="l" rtl="0">
              <a:spcBef>
                <a:spcPts val="1000"/>
              </a:spcBef>
              <a:spcAft>
                <a:spcPts val="0"/>
              </a:spcAft>
              <a:buSzPts val="1600"/>
              <a:buFont typeface="Arial" panose="020B0604020202020204" pitchFamily="34" charset="0"/>
              <a:buChar char="•"/>
            </a:pPr>
            <a:r>
              <a:rPr lang="en-US" sz="2000" dirty="0">
                <a:latin typeface="Arial"/>
                <a:ea typeface="Arial"/>
                <a:cs typeface="Arial"/>
                <a:sym typeface="Arial"/>
              </a:rPr>
              <a:t>statistically </a:t>
            </a:r>
            <a:r>
              <a:rPr lang="en-US" sz="2000" dirty="0">
                <a:solidFill>
                  <a:srgbClr val="FF0000"/>
                </a:solidFill>
                <a:latin typeface="Arial"/>
                <a:ea typeface="Arial"/>
                <a:cs typeface="Arial"/>
                <a:sym typeface="Arial"/>
              </a:rPr>
              <a:t>significant lower plaque reduction </a:t>
            </a:r>
            <a:r>
              <a:rPr lang="en-US" sz="2000" dirty="0">
                <a:latin typeface="Arial"/>
                <a:ea typeface="Arial"/>
                <a:cs typeface="Arial"/>
                <a:sym typeface="Arial"/>
              </a:rPr>
              <a:t>using Quigley Hein Index (QHI)</a:t>
            </a:r>
            <a:endParaRPr dirty="0"/>
          </a:p>
          <a:p>
            <a:pPr marL="1200150" lvl="2" indent="-285750" algn="l" rtl="0">
              <a:spcBef>
                <a:spcPts val="1000"/>
              </a:spcBef>
              <a:spcAft>
                <a:spcPts val="0"/>
              </a:spcAft>
              <a:buSzPts val="1440"/>
              <a:buFont typeface="Arial" panose="020B0604020202020204" pitchFamily="34" charset="0"/>
              <a:buChar char="•"/>
            </a:pPr>
            <a:r>
              <a:rPr lang="en-US" sz="1800" dirty="0">
                <a:latin typeface="Arial"/>
                <a:ea typeface="Arial"/>
                <a:cs typeface="Arial"/>
                <a:sym typeface="Arial"/>
              </a:rPr>
              <a:t>at first follow-up (mean plaque value=2.16 ± SD 0.66, p&lt;0.001) compared to baseline (mean plaque value=2.59 ± SD 0.81)</a:t>
            </a:r>
            <a:endParaRPr dirty="0"/>
          </a:p>
          <a:p>
            <a:pPr marL="1200150" lvl="2" indent="-285750" algn="l" rtl="0">
              <a:spcBef>
                <a:spcPts val="1000"/>
              </a:spcBef>
              <a:spcAft>
                <a:spcPts val="0"/>
              </a:spcAft>
              <a:buSzPts val="1440"/>
              <a:buFont typeface="Arial" panose="020B0604020202020204" pitchFamily="34" charset="0"/>
              <a:buChar char="•"/>
            </a:pPr>
            <a:r>
              <a:rPr lang="en-US" sz="1800" dirty="0">
                <a:latin typeface="Arial"/>
                <a:ea typeface="Arial"/>
                <a:cs typeface="Arial"/>
                <a:sym typeface="Arial"/>
              </a:rPr>
              <a:t>at the second follow-up (mean plaque value=1.87 ± SD 0.64, p&lt; 0.001) </a:t>
            </a:r>
            <a:endParaRPr dirty="0"/>
          </a:p>
          <a:p>
            <a:pPr marL="800100" lvl="1" indent="-342900" algn="l" rtl="0">
              <a:spcBef>
                <a:spcPts val="1000"/>
              </a:spcBef>
              <a:spcAft>
                <a:spcPts val="0"/>
              </a:spcAft>
              <a:buSzPts val="1600"/>
              <a:buFont typeface="Arial" panose="020B0604020202020204" pitchFamily="34" charset="0"/>
              <a:buChar char="•"/>
            </a:pPr>
            <a:r>
              <a:rPr lang="en-US" sz="2000" dirty="0">
                <a:solidFill>
                  <a:srgbClr val="FF0000"/>
                </a:solidFill>
                <a:latin typeface="Arial"/>
                <a:ea typeface="Arial"/>
                <a:cs typeface="Arial"/>
                <a:sym typeface="Arial"/>
              </a:rPr>
              <a:t>statistically significant lower Loe &amp; </a:t>
            </a:r>
            <a:r>
              <a:rPr lang="en-US" sz="2000" dirty="0" err="1">
                <a:solidFill>
                  <a:srgbClr val="FF0000"/>
                </a:solidFill>
                <a:latin typeface="Arial"/>
                <a:ea typeface="Arial"/>
                <a:cs typeface="Arial"/>
                <a:sym typeface="Arial"/>
              </a:rPr>
              <a:t>Silness</a:t>
            </a:r>
            <a:r>
              <a:rPr lang="en-US" sz="2000" dirty="0">
                <a:solidFill>
                  <a:srgbClr val="FF0000"/>
                </a:solidFill>
                <a:latin typeface="Arial"/>
                <a:ea typeface="Arial"/>
                <a:cs typeface="Arial"/>
                <a:sym typeface="Arial"/>
              </a:rPr>
              <a:t> Gingival Index (GI) of the CHG group</a:t>
            </a:r>
            <a:endParaRPr dirty="0">
              <a:solidFill>
                <a:srgbClr val="FF0000"/>
              </a:solidFill>
            </a:endParaRPr>
          </a:p>
          <a:p>
            <a:pPr marL="1200150" lvl="2" indent="-285750" algn="l" rtl="0">
              <a:spcBef>
                <a:spcPts val="1000"/>
              </a:spcBef>
              <a:spcAft>
                <a:spcPts val="0"/>
              </a:spcAft>
              <a:buSzPts val="1440"/>
              <a:buFont typeface="Arial" panose="020B0604020202020204" pitchFamily="34" charset="0"/>
              <a:buChar char="•"/>
            </a:pPr>
            <a:r>
              <a:rPr lang="en-US" sz="1800" dirty="0">
                <a:latin typeface="Arial"/>
                <a:ea typeface="Arial"/>
                <a:cs typeface="Arial"/>
                <a:sym typeface="Arial"/>
              </a:rPr>
              <a:t>at first follow-up GI score was 35.48% (p&lt;0.001)</a:t>
            </a:r>
            <a:endParaRPr dirty="0"/>
          </a:p>
          <a:p>
            <a:pPr marL="1200150" lvl="2" indent="-285750" algn="l" rtl="0">
              <a:spcBef>
                <a:spcPts val="1000"/>
              </a:spcBef>
              <a:spcAft>
                <a:spcPts val="0"/>
              </a:spcAft>
              <a:buSzPts val="1440"/>
              <a:buFont typeface="Arial" panose="020B0604020202020204" pitchFamily="34" charset="0"/>
              <a:buChar char="•"/>
            </a:pPr>
            <a:r>
              <a:rPr lang="en-US" sz="1800" dirty="0">
                <a:latin typeface="Arial"/>
                <a:ea typeface="Arial"/>
                <a:cs typeface="Arial"/>
                <a:sym typeface="Arial"/>
              </a:rPr>
              <a:t>at second follow-up GI score was 54.8% (p&lt;0.001)</a:t>
            </a:r>
            <a:endParaRPr dirty="0"/>
          </a:p>
          <a:p>
            <a:pPr marL="342900" lvl="0" indent="-220980" algn="l" rtl="0">
              <a:spcBef>
                <a:spcPts val="1000"/>
              </a:spcBef>
              <a:spcAft>
                <a:spcPts val="0"/>
              </a:spcAft>
              <a:buSzPts val="1920"/>
              <a:buNone/>
            </a:pPr>
            <a:endParaRPr sz="2400" dirty="0">
              <a:latin typeface="Arial"/>
              <a:ea typeface="Arial"/>
              <a:cs typeface="Arial"/>
              <a:sym typeface="Arial"/>
            </a:endParaRPr>
          </a:p>
        </p:txBody>
      </p:sp>
      <p:sp>
        <p:nvSpPr>
          <p:cNvPr id="383" name="Google Shape;383;p2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3">
          <a:extLst>
            <a:ext uri="{FF2B5EF4-FFF2-40B4-BE49-F238E27FC236}">
              <a16:creationId xmlns:a16="http://schemas.microsoft.com/office/drawing/2014/main" id="{3BDA9A2E-385E-BC31-F022-868E8B3E3B7E}"/>
            </a:ext>
          </a:extLst>
        </p:cNvPr>
        <p:cNvGrpSpPr/>
        <p:nvPr/>
      </p:nvGrpSpPr>
      <p:grpSpPr>
        <a:xfrm>
          <a:off x="0" y="0"/>
          <a:ext cx="0" cy="0"/>
          <a:chOff x="0" y="0"/>
          <a:chExt cx="0" cy="0"/>
        </a:xfrm>
      </p:grpSpPr>
      <p:sp>
        <p:nvSpPr>
          <p:cNvPr id="396" name="Google Shape;396;p26">
            <a:extLst>
              <a:ext uri="{FF2B5EF4-FFF2-40B4-BE49-F238E27FC236}">
                <a16:creationId xmlns:a16="http://schemas.microsoft.com/office/drawing/2014/main" id="{ECCABF9F-834D-37B7-A7C0-83FA37811015}"/>
              </a:ext>
            </a:extLst>
          </p:cNvPr>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27</a:t>
            </a:fld>
            <a:endParaRPr/>
          </a:p>
        </p:txBody>
      </p:sp>
      <p:graphicFrame>
        <p:nvGraphicFramePr>
          <p:cNvPr id="397" name="Google Shape;397;p26">
            <a:extLst>
              <a:ext uri="{FF2B5EF4-FFF2-40B4-BE49-F238E27FC236}">
                <a16:creationId xmlns:a16="http://schemas.microsoft.com/office/drawing/2014/main" id="{0DBF7D3B-D761-B305-5FF1-9BBF7919942B}"/>
              </a:ext>
            </a:extLst>
          </p:cNvPr>
          <p:cNvGraphicFramePr/>
          <p:nvPr>
            <p:extLst>
              <p:ext uri="{D42A27DB-BD31-4B8C-83A1-F6EECF244321}">
                <p14:modId xmlns:p14="http://schemas.microsoft.com/office/powerpoint/2010/main" val="1204253017"/>
              </p:ext>
            </p:extLst>
          </p:nvPr>
        </p:nvGraphicFramePr>
        <p:xfrm>
          <a:off x="1291280" y="1554443"/>
          <a:ext cx="9609440" cy="3457956"/>
        </p:xfrm>
        <a:graphic>
          <a:graphicData uri="http://schemas.openxmlformats.org/drawingml/2006/table">
            <a:tbl>
              <a:tblPr>
                <a:noFill/>
                <a:tableStyleId>{256587AD-7D89-4209-97FD-8926DE505AC3}</a:tableStyleId>
              </a:tblPr>
              <a:tblGrid>
                <a:gridCol w="9609440">
                  <a:extLst>
                    <a:ext uri="{9D8B030D-6E8A-4147-A177-3AD203B41FA5}">
                      <a16:colId xmlns:a16="http://schemas.microsoft.com/office/drawing/2014/main" val="20000"/>
                    </a:ext>
                  </a:extLst>
                </a:gridCol>
              </a:tblGrid>
              <a:tr h="2232250">
                <a:tc>
                  <a:txBody>
                    <a:bodyPr/>
                    <a:lstStyle/>
                    <a:p>
                      <a:pPr marL="0" marR="0" lvl="0" indent="0" algn="just" rtl="0">
                        <a:lnSpc>
                          <a:spcPct val="107000"/>
                        </a:lnSpc>
                        <a:spcBef>
                          <a:spcPts val="0"/>
                        </a:spcBef>
                        <a:spcAft>
                          <a:spcPts val="0"/>
                        </a:spcAft>
                        <a:buNone/>
                      </a:pPr>
                      <a:endParaRPr sz="2400" u="none" strike="noStrike" cap="none" dirty="0">
                        <a:solidFill>
                          <a:srgbClr val="000000"/>
                        </a:solidFill>
                        <a:latin typeface="+mn-lt"/>
                        <a:ea typeface="Arial"/>
                        <a:cs typeface="Arial"/>
                        <a:sym typeface="Arial"/>
                      </a:endParaRPr>
                    </a:p>
                    <a:p>
                      <a:pPr marL="0" marR="0" lvl="0" indent="0" algn="ctr" rtl="0">
                        <a:lnSpc>
                          <a:spcPct val="107000"/>
                        </a:lnSpc>
                        <a:spcBef>
                          <a:spcPts val="800"/>
                        </a:spcBef>
                        <a:spcAft>
                          <a:spcPts val="0"/>
                        </a:spcAft>
                        <a:buClr>
                          <a:srgbClr val="000000"/>
                        </a:buClr>
                        <a:buSzPts val="1100"/>
                        <a:buFont typeface="Noto Sans Symbols"/>
                        <a:buNone/>
                      </a:pPr>
                      <a:r>
                        <a:rPr lang="en-US" sz="2400" b="1" u="none" strike="noStrike" cap="none" dirty="0">
                          <a:solidFill>
                            <a:srgbClr val="000000"/>
                          </a:solidFill>
                          <a:latin typeface="+mn-lt"/>
                          <a:ea typeface="Arial"/>
                          <a:cs typeface="Arial"/>
                          <a:sym typeface="Arial"/>
                        </a:rPr>
                        <a:t>RECOMMENDATION 11</a:t>
                      </a:r>
                    </a:p>
                    <a:p>
                      <a:pPr marL="0" marR="0" lvl="0" indent="0" algn="ctr" rtl="0">
                        <a:lnSpc>
                          <a:spcPct val="107000"/>
                        </a:lnSpc>
                        <a:spcBef>
                          <a:spcPts val="800"/>
                        </a:spcBef>
                        <a:spcAft>
                          <a:spcPts val="0"/>
                        </a:spcAft>
                        <a:buClr>
                          <a:srgbClr val="000000"/>
                        </a:buClr>
                        <a:buSzPts val="1100"/>
                        <a:buFont typeface="Noto Sans Symbols"/>
                        <a:buNone/>
                      </a:pPr>
                      <a:endParaRPr sz="2400" dirty="0">
                        <a:latin typeface="+mn-lt"/>
                      </a:endParaRPr>
                    </a:p>
                    <a:p>
                      <a:pPr marL="342900" marR="0" lvl="0" indent="-342900" algn="just" rtl="0">
                        <a:lnSpc>
                          <a:spcPct val="107000"/>
                        </a:lnSpc>
                        <a:spcBef>
                          <a:spcPts val="600"/>
                        </a:spcBef>
                        <a:spcAft>
                          <a:spcPts val="0"/>
                        </a:spcAft>
                        <a:buClr>
                          <a:schemeClr val="dk1"/>
                        </a:buClr>
                        <a:buSzPts val="1100"/>
                        <a:buFont typeface="Arial"/>
                        <a:buChar char="•"/>
                      </a:pPr>
                      <a:r>
                        <a:rPr lang="en-US" sz="2400" u="none" strike="noStrike" cap="none" dirty="0">
                          <a:solidFill>
                            <a:srgbClr val="FF0000"/>
                          </a:solidFill>
                          <a:latin typeface="+mn-lt"/>
                          <a:ea typeface="Calibri"/>
                          <a:cs typeface="Calibri"/>
                          <a:sym typeface="Calibri"/>
                        </a:rPr>
                        <a:t>Interdisciplinary</a:t>
                      </a:r>
                      <a:r>
                        <a:rPr lang="en-US" sz="2400" u="none" strike="noStrike" cap="none" dirty="0">
                          <a:latin typeface="+mn-lt"/>
                          <a:ea typeface="Calibri"/>
                          <a:cs typeface="Calibri"/>
                          <a:sym typeface="Calibri"/>
                        </a:rPr>
                        <a:t> cooperation between </a:t>
                      </a:r>
                      <a:r>
                        <a:rPr lang="en-US" sz="2400" u="none" strike="noStrike" cap="none" dirty="0" err="1">
                          <a:latin typeface="+mn-lt"/>
                          <a:ea typeface="Calibri"/>
                          <a:cs typeface="Calibri"/>
                          <a:sym typeface="Calibri"/>
                        </a:rPr>
                        <a:t>paediatric</a:t>
                      </a:r>
                      <a:r>
                        <a:rPr lang="en-US" sz="2400" u="none" strike="noStrike" cap="none" dirty="0">
                          <a:latin typeface="+mn-lt"/>
                          <a:ea typeface="Calibri"/>
                          <a:cs typeface="Calibri"/>
                          <a:sym typeface="Calibri"/>
                        </a:rPr>
                        <a:t> cardiologist, </a:t>
                      </a:r>
                      <a:r>
                        <a:rPr lang="en-US" sz="2400" u="none" strike="noStrike" cap="none" dirty="0" err="1">
                          <a:latin typeface="+mn-lt"/>
                          <a:ea typeface="Calibri"/>
                          <a:cs typeface="Calibri"/>
                          <a:sym typeface="Calibri"/>
                        </a:rPr>
                        <a:t>paediatrician</a:t>
                      </a:r>
                      <a:r>
                        <a:rPr lang="en-US" sz="2400" u="none" strike="noStrike" cap="none" dirty="0">
                          <a:latin typeface="+mn-lt"/>
                          <a:ea typeface="Calibri"/>
                          <a:cs typeface="Calibri"/>
                          <a:sym typeface="Calibri"/>
                        </a:rPr>
                        <a:t>, </a:t>
                      </a:r>
                      <a:r>
                        <a:rPr lang="en-US" sz="2400" u="none" strike="noStrike" cap="none" dirty="0" err="1">
                          <a:latin typeface="+mn-lt"/>
                          <a:ea typeface="Calibri"/>
                          <a:cs typeface="Calibri"/>
                          <a:sym typeface="Calibri"/>
                        </a:rPr>
                        <a:t>paediatric</a:t>
                      </a:r>
                      <a:r>
                        <a:rPr lang="en-US" sz="2400" u="none" strike="noStrike" cap="none" dirty="0">
                          <a:latin typeface="+mn-lt"/>
                          <a:ea typeface="Calibri"/>
                          <a:cs typeface="Calibri"/>
                          <a:sym typeface="Calibri"/>
                        </a:rPr>
                        <a:t> dental specialist and dentist should be </a:t>
                      </a:r>
                      <a:r>
                        <a:rPr lang="en-US" sz="2400" u="none" strike="noStrike" cap="none" dirty="0">
                          <a:solidFill>
                            <a:srgbClr val="FF0000"/>
                          </a:solidFill>
                          <a:latin typeface="+mn-lt"/>
                          <a:ea typeface="Calibri"/>
                          <a:cs typeface="Calibri"/>
                          <a:sym typeface="Calibri"/>
                        </a:rPr>
                        <a:t>implemented</a:t>
                      </a:r>
                      <a:r>
                        <a:rPr lang="en-US" sz="2400" u="none" strike="noStrike" cap="none" dirty="0">
                          <a:latin typeface="+mn-lt"/>
                          <a:ea typeface="Calibri"/>
                          <a:cs typeface="Calibri"/>
                          <a:sym typeface="Calibri"/>
                        </a:rPr>
                        <a:t> to prevent ECC </a:t>
                      </a:r>
                      <a:r>
                        <a:rPr lang="en-US" sz="2400" u="none" strike="noStrike" cap="none" dirty="0">
                          <a:solidFill>
                            <a:schemeClr val="tx1"/>
                          </a:solidFill>
                          <a:latin typeface="+mn-lt"/>
                          <a:ea typeface="Calibri"/>
                          <a:cs typeface="Calibri"/>
                          <a:sym typeface="Calibri"/>
                        </a:rPr>
                        <a:t>effectively </a:t>
                      </a:r>
                      <a:r>
                        <a:rPr lang="en-US" sz="2400" u="none" strike="noStrike" cap="none" dirty="0">
                          <a:solidFill>
                            <a:srgbClr val="FF0000"/>
                          </a:solidFill>
                          <a:latin typeface="+mn-lt"/>
                          <a:ea typeface="Calibri"/>
                          <a:cs typeface="Calibri"/>
                          <a:sym typeface="Calibri"/>
                        </a:rPr>
                        <a:t>among the children with congenital heart disease.</a:t>
                      </a:r>
                    </a:p>
                    <a:p>
                      <a:pPr marL="342900" marR="0" lvl="0" indent="-342900" algn="just" rtl="0">
                        <a:lnSpc>
                          <a:spcPct val="107000"/>
                        </a:lnSpc>
                        <a:spcBef>
                          <a:spcPts val="600"/>
                        </a:spcBef>
                        <a:spcAft>
                          <a:spcPts val="0"/>
                        </a:spcAft>
                        <a:buClr>
                          <a:schemeClr val="dk1"/>
                        </a:buClr>
                        <a:buSzPts val="1100"/>
                        <a:buFont typeface="Arial"/>
                        <a:buChar char="•"/>
                      </a:pPr>
                      <a:endParaRPr sz="2400" u="none" strike="noStrike" cap="none" dirty="0">
                        <a:latin typeface="+mn-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CEC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206802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1"/>
        <p:cNvGrpSpPr/>
        <p:nvPr/>
      </p:nvGrpSpPr>
      <p:grpSpPr>
        <a:xfrm>
          <a:off x="0" y="0"/>
          <a:ext cx="0" cy="0"/>
          <a:chOff x="0" y="0"/>
          <a:chExt cx="0" cy="0"/>
        </a:xfrm>
      </p:grpSpPr>
      <p:sp>
        <p:nvSpPr>
          <p:cNvPr id="402" name="Google Shape;402;p27"/>
          <p:cNvSpPr txBox="1">
            <a:spLocks noGrp="1"/>
          </p:cNvSpPr>
          <p:nvPr>
            <p:ph type="title"/>
          </p:nvPr>
        </p:nvSpPr>
        <p:spPr>
          <a:xfrm>
            <a:off x="2457805" y="1289766"/>
            <a:ext cx="2738325" cy="427096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FFFFFF"/>
              </a:buClr>
              <a:buSzPts val="2700"/>
              <a:buFont typeface="Stardos Stencil"/>
              <a:buNone/>
            </a:pPr>
            <a:r>
              <a:rPr lang="en-US" sz="2700" dirty="0">
                <a:solidFill>
                  <a:srgbClr val="FFFFFF"/>
                </a:solidFill>
                <a:latin typeface="Stardos Stencil"/>
                <a:ea typeface="Stardos Stencil"/>
                <a:cs typeface="Stardos Stencil"/>
                <a:sym typeface="Stardos Stencil"/>
              </a:rPr>
              <a:t>MOTIVATIONAL INTERVIEWING</a:t>
            </a:r>
            <a:endParaRPr sz="2700" dirty="0">
              <a:solidFill>
                <a:srgbClr val="FFFFFF"/>
              </a:solidFill>
            </a:endParaRPr>
          </a:p>
        </p:txBody>
      </p:sp>
      <p:sp>
        <p:nvSpPr>
          <p:cNvPr id="403" name="Google Shape;403;p27"/>
          <p:cNvSpPr txBox="1">
            <a:spLocks noGrp="1"/>
          </p:cNvSpPr>
          <p:nvPr>
            <p:ph type="body" idx="1"/>
          </p:nvPr>
        </p:nvSpPr>
        <p:spPr>
          <a:xfrm>
            <a:off x="992116" y="1499531"/>
            <a:ext cx="8147250" cy="1904893"/>
          </a:xfrm>
          <a:prstGeom prst="rect">
            <a:avLst/>
          </a:prstGeom>
          <a:noFill/>
          <a:ln>
            <a:noFill/>
          </a:ln>
        </p:spPr>
        <p:txBody>
          <a:bodyPr spcFirstLastPara="1" wrap="square" lIns="91425" tIns="45700" rIns="91425" bIns="45700" anchor="ctr" anchorCtr="0">
            <a:noAutofit/>
          </a:bodyPr>
          <a:lstStyle/>
          <a:p>
            <a:pPr marL="0" lvl="0" indent="0" algn="just" rtl="0">
              <a:lnSpc>
                <a:spcPct val="90000"/>
              </a:lnSpc>
              <a:spcBef>
                <a:spcPts val="0"/>
              </a:spcBef>
              <a:spcAft>
                <a:spcPts val="0"/>
              </a:spcAft>
              <a:buSzPts val="1920"/>
              <a:buNone/>
            </a:pPr>
            <a:r>
              <a:rPr lang="en-US" sz="2400" dirty="0">
                <a:solidFill>
                  <a:schemeClr val="dk1"/>
                </a:solidFill>
                <a:latin typeface="Arial"/>
                <a:ea typeface="Arial"/>
                <a:cs typeface="Arial"/>
                <a:sym typeface="Arial"/>
              </a:rPr>
              <a:t>Recent meta-analysis in children comparing </a:t>
            </a:r>
            <a:r>
              <a:rPr lang="en-US" sz="2400" dirty="0">
                <a:solidFill>
                  <a:schemeClr val="tx1"/>
                </a:solidFill>
                <a:latin typeface="Arial"/>
                <a:ea typeface="Arial"/>
                <a:cs typeface="Arial"/>
                <a:sym typeface="Arial"/>
              </a:rPr>
              <a:t>MI versus no</a:t>
            </a:r>
          </a:p>
          <a:p>
            <a:pPr marL="0" lvl="0" indent="0" algn="just" rtl="0">
              <a:lnSpc>
                <a:spcPct val="90000"/>
              </a:lnSpc>
              <a:spcBef>
                <a:spcPts val="0"/>
              </a:spcBef>
              <a:spcAft>
                <a:spcPts val="0"/>
              </a:spcAft>
              <a:buSzPts val="1920"/>
              <a:buNone/>
            </a:pPr>
            <a:r>
              <a:rPr lang="en-US" sz="2400" dirty="0">
                <a:solidFill>
                  <a:schemeClr val="tx1"/>
                </a:solidFill>
                <a:latin typeface="Arial"/>
                <a:ea typeface="Arial"/>
                <a:cs typeface="Arial"/>
                <a:sym typeface="Arial"/>
              </a:rPr>
              <a:t>treatment or other types of oral health education </a:t>
            </a:r>
            <a:r>
              <a:rPr lang="en-US" sz="2400" dirty="0">
                <a:solidFill>
                  <a:schemeClr val="dk1"/>
                </a:solidFill>
                <a:latin typeface="Arial"/>
                <a:ea typeface="Arial"/>
                <a:cs typeface="Arial"/>
                <a:sym typeface="Arial"/>
              </a:rPr>
              <a:t>with follow up period from 4 weeks to 3 years, demonstrated a </a:t>
            </a:r>
            <a:r>
              <a:rPr lang="en-US" sz="2400" dirty="0">
                <a:solidFill>
                  <a:srgbClr val="FF0000"/>
                </a:solidFill>
                <a:latin typeface="Arial"/>
                <a:ea typeface="Arial"/>
                <a:cs typeface="Arial"/>
                <a:sym typeface="Arial"/>
              </a:rPr>
              <a:t>significant improvement in prevention of </a:t>
            </a:r>
            <a:r>
              <a:rPr lang="en-US" sz="2400" dirty="0" err="1">
                <a:solidFill>
                  <a:srgbClr val="FF0000"/>
                </a:solidFill>
                <a:latin typeface="Arial"/>
                <a:ea typeface="Arial"/>
                <a:cs typeface="Arial"/>
                <a:sym typeface="Arial"/>
              </a:rPr>
              <a:t>dmfs</a:t>
            </a:r>
            <a:r>
              <a:rPr lang="en-US" sz="2400" dirty="0">
                <a:solidFill>
                  <a:srgbClr val="FF0000"/>
                </a:solidFill>
                <a:latin typeface="Arial"/>
                <a:ea typeface="Arial"/>
                <a:cs typeface="Arial"/>
                <a:sym typeface="Arial"/>
              </a:rPr>
              <a:t> among children with high caries experience in the MI group  </a:t>
            </a:r>
            <a:r>
              <a:rPr lang="en-US" sz="2400" dirty="0">
                <a:solidFill>
                  <a:schemeClr val="tx1"/>
                </a:solidFill>
                <a:latin typeface="Arial"/>
                <a:ea typeface="Arial"/>
                <a:cs typeface="Arial"/>
                <a:sym typeface="Arial"/>
              </a:rPr>
              <a:t>(</a:t>
            </a:r>
            <a:r>
              <a:rPr lang="en-US" sz="2400" dirty="0" err="1">
                <a:solidFill>
                  <a:schemeClr val="tx1"/>
                </a:solidFill>
                <a:latin typeface="Arial"/>
                <a:ea typeface="Arial"/>
                <a:cs typeface="Arial"/>
                <a:sym typeface="Arial"/>
              </a:rPr>
              <a:t>dmfs</a:t>
            </a:r>
            <a:r>
              <a:rPr lang="en-US" sz="2400" dirty="0">
                <a:solidFill>
                  <a:schemeClr val="tx1"/>
                </a:solidFill>
                <a:latin typeface="Arial"/>
                <a:ea typeface="Arial"/>
                <a:cs typeface="Arial"/>
                <a:sym typeface="Arial"/>
              </a:rPr>
              <a:t>= 3.15, 95% CI -6.14 to - 0.17): </a:t>
            </a:r>
            <a:r>
              <a:rPr lang="en-US" sz="2400" baseline="30000" dirty="0" err="1">
                <a:solidFill>
                  <a:srgbClr val="FF0000"/>
                </a:solidFill>
                <a:latin typeface="Arial"/>
                <a:ea typeface="Arial"/>
                <a:cs typeface="Arial"/>
                <a:sym typeface="Arial"/>
              </a:rPr>
              <a:t>Colvara</a:t>
            </a:r>
            <a:r>
              <a:rPr lang="en-US" sz="2400" baseline="30000" dirty="0">
                <a:solidFill>
                  <a:srgbClr val="FF0000"/>
                </a:solidFill>
                <a:latin typeface="Arial"/>
                <a:ea typeface="Arial"/>
                <a:cs typeface="Arial"/>
                <a:sym typeface="Arial"/>
              </a:rPr>
              <a:t> et al., 2021 level I </a:t>
            </a:r>
            <a:endParaRPr sz="2400" dirty="0">
              <a:solidFill>
                <a:srgbClr val="FF0000"/>
              </a:solidFill>
              <a:latin typeface="Arial"/>
              <a:ea typeface="Arial"/>
              <a:cs typeface="Arial"/>
              <a:sym typeface="Arial"/>
            </a:endParaRPr>
          </a:p>
        </p:txBody>
      </p:sp>
      <p:sp>
        <p:nvSpPr>
          <p:cNvPr id="404" name="Google Shape;404;p27"/>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28</a:t>
            </a:fld>
            <a:endParaRPr>
              <a:solidFill>
                <a:schemeClr val="dk1"/>
              </a:solidFill>
            </a:endParaRPr>
          </a:p>
        </p:txBody>
      </p:sp>
      <p:sp>
        <p:nvSpPr>
          <p:cNvPr id="2" name="Google Shape;414;p28">
            <a:extLst>
              <a:ext uri="{FF2B5EF4-FFF2-40B4-BE49-F238E27FC236}">
                <a16:creationId xmlns:a16="http://schemas.microsoft.com/office/drawing/2014/main" id="{994BF3F6-C3CD-7E41-4224-505943FE78E3}"/>
              </a:ext>
            </a:extLst>
          </p:cNvPr>
          <p:cNvSpPr txBox="1"/>
          <p:nvPr/>
        </p:nvSpPr>
        <p:spPr>
          <a:xfrm>
            <a:off x="767408" y="279387"/>
            <a:ext cx="8596668" cy="1320800"/>
          </a:xfrm>
          <a:prstGeom prst="rect">
            <a:avLst/>
          </a:prstGeom>
          <a:noFill/>
          <a:ln>
            <a:noFill/>
          </a:ln>
        </p:spPr>
        <p:txBody>
          <a:bodyPr spcFirstLastPara="1" wrap="square" lIns="91425" tIns="45700" rIns="91425" bIns="45700" anchor="t" anchorCtr="0">
            <a:normAutofit/>
          </a:bodyPr>
          <a:lstStyle/>
          <a:p>
            <a:pPr marL="0" marR="0" lvl="0" indent="0" algn="ctr" rtl="0">
              <a:spcBef>
                <a:spcPts val="0"/>
              </a:spcBef>
              <a:spcAft>
                <a:spcPts val="0"/>
              </a:spcAft>
              <a:buClr>
                <a:srgbClr val="0070C0"/>
              </a:buClr>
              <a:buSzPts val="3600"/>
              <a:buFont typeface="Stardos Stencil"/>
              <a:buNone/>
            </a:pPr>
            <a:r>
              <a:rPr lang="en-US" sz="3600" dirty="0">
                <a:solidFill>
                  <a:srgbClr val="0070C0"/>
                </a:solidFill>
                <a:latin typeface="Stardos Stencil"/>
                <a:ea typeface="Trebuchet MS"/>
                <a:cs typeface="Trebuchet MS"/>
                <a:sym typeface="Stardos Stencil"/>
              </a:rPr>
              <a:t>MOTIVATIONAL INTERVIEWING </a:t>
            </a:r>
            <a:endParaRPr sz="3600" dirty="0">
              <a:solidFill>
                <a:schemeClr val="accent1"/>
              </a:solidFill>
              <a:latin typeface="Trebuchet MS"/>
              <a:ea typeface="Trebuchet MS"/>
              <a:cs typeface="Trebuchet MS"/>
              <a:sym typeface="Trebuchet MS"/>
            </a:endParaRPr>
          </a:p>
        </p:txBody>
      </p:sp>
      <p:graphicFrame>
        <p:nvGraphicFramePr>
          <p:cNvPr id="3" name="Google Shape;439;p31">
            <a:extLst>
              <a:ext uri="{FF2B5EF4-FFF2-40B4-BE49-F238E27FC236}">
                <a16:creationId xmlns:a16="http://schemas.microsoft.com/office/drawing/2014/main" id="{EB10A8E0-DFE1-99B3-F6F5-DAFC554C539A}"/>
              </a:ext>
            </a:extLst>
          </p:cNvPr>
          <p:cNvGraphicFramePr/>
          <p:nvPr>
            <p:extLst>
              <p:ext uri="{D42A27DB-BD31-4B8C-83A1-F6EECF244321}">
                <p14:modId xmlns:p14="http://schemas.microsoft.com/office/powerpoint/2010/main" val="3738519114"/>
              </p:ext>
            </p:extLst>
          </p:nvPr>
        </p:nvGraphicFramePr>
        <p:xfrm>
          <a:off x="992116" y="3984859"/>
          <a:ext cx="8147250" cy="2586249"/>
        </p:xfrm>
        <a:graphic>
          <a:graphicData uri="http://schemas.openxmlformats.org/drawingml/2006/table">
            <a:tbl>
              <a:tblPr firstRow="1" firstCol="1" bandRow="1">
                <a:noFill/>
                <a:tableStyleId>{0946BFD9-631A-4508-8478-6C64A302C2D8}</a:tableStyleId>
              </a:tblPr>
              <a:tblGrid>
                <a:gridCol w="8147250">
                  <a:extLst>
                    <a:ext uri="{9D8B030D-6E8A-4147-A177-3AD203B41FA5}">
                      <a16:colId xmlns:a16="http://schemas.microsoft.com/office/drawing/2014/main" val="20000"/>
                    </a:ext>
                  </a:extLst>
                </a:gridCol>
              </a:tblGrid>
              <a:tr h="2586249">
                <a:tc>
                  <a:txBody>
                    <a:bodyPr/>
                    <a:lstStyle/>
                    <a:p>
                      <a:pPr marL="457200" marR="0" lvl="1" indent="0" algn="just" rtl="0">
                        <a:lnSpc>
                          <a:spcPct val="107000"/>
                        </a:lnSpc>
                        <a:spcBef>
                          <a:spcPts val="1400"/>
                        </a:spcBef>
                        <a:spcAft>
                          <a:spcPts val="0"/>
                        </a:spcAft>
                        <a:buClr>
                          <a:schemeClr val="dk1"/>
                        </a:buClr>
                        <a:buSzPts val="2400"/>
                        <a:buFont typeface="Noto Sans Symbols"/>
                        <a:buNone/>
                      </a:pPr>
                      <a:r>
                        <a:rPr lang="en-US" sz="2400" u="none" strike="noStrike" cap="none" dirty="0">
                          <a:solidFill>
                            <a:schemeClr val="dk1"/>
                          </a:solidFill>
                          <a:latin typeface="+mj-lt"/>
                          <a:ea typeface="Arial"/>
                          <a:cs typeface="Arial"/>
                          <a:sym typeface="Arial"/>
                        </a:rPr>
                        <a:t>RECOMMENDATION 12</a:t>
                      </a:r>
                      <a:endParaRPr sz="2400" dirty="0">
                        <a:latin typeface="+mj-lt"/>
                      </a:endParaRPr>
                    </a:p>
                    <a:p>
                      <a:pPr marL="285750" marR="0" lvl="0" indent="-285750" algn="just" rtl="0">
                        <a:lnSpc>
                          <a:spcPct val="107000"/>
                        </a:lnSpc>
                        <a:spcBef>
                          <a:spcPts val="1400"/>
                        </a:spcBef>
                        <a:spcAft>
                          <a:spcPts val="0"/>
                        </a:spcAft>
                        <a:buClr>
                          <a:schemeClr val="dk1"/>
                        </a:buClr>
                        <a:buSzPts val="2400"/>
                        <a:buFont typeface="Arial" panose="020B0604020202020204" pitchFamily="34" charset="0"/>
                        <a:buChar char="•"/>
                      </a:pPr>
                      <a:r>
                        <a:rPr lang="en-MY" sz="2400" dirty="0">
                          <a:solidFill>
                            <a:srgbClr val="FF0000"/>
                          </a:solidFill>
                          <a:latin typeface="+mj-lt"/>
                        </a:rPr>
                        <a:t>Motivational interviewing </a:t>
                      </a:r>
                      <a:r>
                        <a:rPr lang="en-MY" sz="2400" dirty="0">
                          <a:solidFill>
                            <a:schemeClr val="tx1"/>
                          </a:solidFill>
                          <a:latin typeface="+mj-lt"/>
                        </a:rPr>
                        <a:t>should be conducted on parents of children with high risk for early childhood caries </a:t>
                      </a:r>
                      <a:r>
                        <a:rPr lang="en-MY" sz="2400" dirty="0">
                          <a:solidFill>
                            <a:srgbClr val="FF0000"/>
                          </a:solidFill>
                          <a:latin typeface="+mj-lt"/>
                        </a:rPr>
                        <a:t>by trained oral health professionals</a:t>
                      </a:r>
                      <a:r>
                        <a:rPr lang="en-MY" sz="2400" dirty="0">
                          <a:solidFill>
                            <a:schemeClr val="tx1"/>
                          </a:solidFill>
                          <a:latin typeface="+mj-lt"/>
                        </a:rPr>
                        <a:t>.</a:t>
                      </a:r>
                      <a:endParaRPr sz="2400" dirty="0">
                        <a:solidFill>
                          <a:schemeClr val="tx1"/>
                        </a:solidFill>
                        <a:latin typeface="+mj-lt"/>
                      </a:endParaRPr>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0"/>
        <p:cNvGrpSpPr/>
        <p:nvPr/>
      </p:nvGrpSpPr>
      <p:grpSpPr>
        <a:xfrm>
          <a:off x="0" y="0"/>
          <a:ext cx="0" cy="0"/>
          <a:chOff x="0" y="0"/>
          <a:chExt cx="0" cy="0"/>
        </a:xfrm>
      </p:grpSpPr>
      <p:sp>
        <p:nvSpPr>
          <p:cNvPr id="411" name="Google Shape;411;p28"/>
          <p:cNvSpPr txBox="1">
            <a:spLocks noGrp="1"/>
          </p:cNvSpPr>
          <p:nvPr>
            <p:ph type="title"/>
          </p:nvPr>
        </p:nvSpPr>
        <p:spPr>
          <a:xfrm>
            <a:off x="2366370" y="2348881"/>
            <a:ext cx="2721822" cy="186145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FFFFFF"/>
              </a:buClr>
              <a:buSzPts val="2700"/>
              <a:buFont typeface="Stardos Stencil"/>
              <a:buNone/>
            </a:pPr>
            <a:r>
              <a:rPr lang="en-US" sz="2700">
                <a:solidFill>
                  <a:srgbClr val="FFFFFF"/>
                </a:solidFill>
                <a:latin typeface="Stardos Stencil"/>
                <a:ea typeface="Stardos Stencil"/>
                <a:cs typeface="Stardos Stencil"/>
                <a:sym typeface="Stardos Stencil"/>
              </a:rPr>
              <a:t>ANTICIPATORY GUIDANCE</a:t>
            </a:r>
            <a:endParaRPr sz="2700">
              <a:solidFill>
                <a:srgbClr val="FFFFFF"/>
              </a:solidFill>
            </a:endParaRPr>
          </a:p>
        </p:txBody>
      </p:sp>
      <p:sp>
        <p:nvSpPr>
          <p:cNvPr id="412" name="Google Shape;412;p28"/>
          <p:cNvSpPr txBox="1">
            <a:spLocks noGrp="1"/>
          </p:cNvSpPr>
          <p:nvPr>
            <p:ph type="body" idx="1"/>
          </p:nvPr>
        </p:nvSpPr>
        <p:spPr>
          <a:xfrm>
            <a:off x="767408" y="883527"/>
            <a:ext cx="9058222" cy="58379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920"/>
              <a:buNone/>
            </a:pPr>
            <a:r>
              <a:rPr lang="en-US" sz="2400" dirty="0">
                <a:solidFill>
                  <a:schemeClr val="dk1"/>
                </a:solidFill>
                <a:latin typeface="Arial"/>
                <a:ea typeface="Arial"/>
                <a:cs typeface="Arial"/>
                <a:sym typeface="Arial"/>
              </a:rPr>
              <a:t>A cohort study with mothers starting from the birth of their child, providing them with detailed oral hygiene instructions through </a:t>
            </a:r>
            <a:r>
              <a:rPr lang="en-US" sz="2400" dirty="0">
                <a:solidFill>
                  <a:srgbClr val="FF0000"/>
                </a:solidFill>
                <a:latin typeface="Arial"/>
                <a:ea typeface="Arial"/>
                <a:cs typeface="Arial"/>
                <a:sym typeface="Arial"/>
              </a:rPr>
              <a:t>brief MI and AG methods </a:t>
            </a:r>
            <a:r>
              <a:rPr lang="en-US" sz="2400" dirty="0">
                <a:solidFill>
                  <a:schemeClr val="dk1"/>
                </a:solidFill>
                <a:latin typeface="Arial"/>
                <a:ea typeface="Arial"/>
                <a:cs typeface="Arial"/>
                <a:sym typeface="Arial"/>
              </a:rPr>
              <a:t>versus mothers who did not participate </a:t>
            </a:r>
            <a:r>
              <a:rPr lang="en-US" sz="2400" dirty="0">
                <a:solidFill>
                  <a:srgbClr val="FF0000"/>
                </a:solidFill>
                <a:latin typeface="Arial"/>
                <a:ea typeface="Arial"/>
                <a:cs typeface="Arial"/>
                <a:sym typeface="Arial"/>
              </a:rPr>
              <a:t>showed the children significantly</a:t>
            </a:r>
            <a:r>
              <a:rPr lang="en-US" sz="2400" dirty="0">
                <a:solidFill>
                  <a:schemeClr val="dk1"/>
                </a:solidFill>
                <a:latin typeface="Arial"/>
                <a:ea typeface="Arial"/>
                <a:cs typeface="Arial"/>
                <a:sym typeface="Arial"/>
              </a:rPr>
              <a:t>: </a:t>
            </a:r>
            <a:r>
              <a:rPr lang="en-US" sz="2400" baseline="30000" dirty="0">
                <a:solidFill>
                  <a:srgbClr val="FF0000"/>
                </a:solidFill>
                <a:latin typeface="Arial"/>
                <a:ea typeface="Arial"/>
                <a:cs typeface="Arial"/>
                <a:sym typeface="Arial"/>
              </a:rPr>
              <a:t>(Wagner et al., 2014</a:t>
            </a:r>
            <a:r>
              <a:rPr lang="en-US" sz="2400" baseline="30000" dirty="0">
                <a:solidFill>
                  <a:schemeClr val="dk1"/>
                </a:solidFill>
                <a:latin typeface="Arial"/>
                <a:ea typeface="Arial"/>
                <a:cs typeface="Arial"/>
                <a:sym typeface="Arial"/>
              </a:rPr>
              <a:t>) level II-2</a:t>
            </a:r>
          </a:p>
          <a:p>
            <a:pPr marL="0" lvl="0" indent="0" algn="l" rtl="0">
              <a:lnSpc>
                <a:spcPct val="90000"/>
              </a:lnSpc>
              <a:spcBef>
                <a:spcPts val="0"/>
              </a:spcBef>
              <a:spcAft>
                <a:spcPts val="0"/>
              </a:spcAft>
              <a:buSzPts val="1920"/>
              <a:buNone/>
            </a:pPr>
            <a:endParaRPr dirty="0"/>
          </a:p>
          <a:p>
            <a:pPr marL="342900" lvl="0" indent="-342900" algn="l" rtl="0">
              <a:lnSpc>
                <a:spcPct val="90000"/>
              </a:lnSpc>
              <a:spcBef>
                <a:spcPts val="1000"/>
              </a:spcBef>
              <a:spcAft>
                <a:spcPts val="0"/>
              </a:spcAft>
              <a:buSzPts val="1920"/>
              <a:buFont typeface="Arial" panose="020B0604020202020204" pitchFamily="34" charset="0"/>
              <a:buChar char="•"/>
            </a:pPr>
            <a:r>
              <a:rPr lang="en-US" sz="2400" dirty="0">
                <a:solidFill>
                  <a:srgbClr val="FF0000"/>
                </a:solidFill>
                <a:latin typeface="Arial"/>
                <a:ea typeface="Arial"/>
                <a:cs typeface="Arial"/>
                <a:sym typeface="Arial"/>
              </a:rPr>
              <a:t>had lower caries prevalence  </a:t>
            </a:r>
            <a:r>
              <a:rPr lang="en-US" sz="2400" dirty="0">
                <a:solidFill>
                  <a:schemeClr val="dk1"/>
                </a:solidFill>
                <a:latin typeface="Arial"/>
                <a:ea typeface="Arial"/>
                <a:cs typeface="Arial"/>
                <a:sym typeface="Arial"/>
              </a:rPr>
              <a:t>(33.2% vs 42.6%, p&lt;0.05)</a:t>
            </a:r>
            <a:endParaRPr dirty="0"/>
          </a:p>
          <a:p>
            <a:pPr marL="342900" lvl="0" indent="-342900" algn="l" rtl="0">
              <a:lnSpc>
                <a:spcPct val="90000"/>
              </a:lnSpc>
              <a:spcBef>
                <a:spcPts val="1000"/>
              </a:spcBef>
              <a:spcAft>
                <a:spcPts val="0"/>
              </a:spcAft>
              <a:buSzPts val="1920"/>
              <a:buFont typeface="Arial" panose="020B0604020202020204" pitchFamily="34" charset="0"/>
              <a:buChar char="•"/>
            </a:pPr>
            <a:r>
              <a:rPr lang="en-US" sz="2400" dirty="0">
                <a:solidFill>
                  <a:schemeClr val="dk1"/>
                </a:solidFill>
                <a:latin typeface="Arial"/>
                <a:ea typeface="Arial"/>
                <a:cs typeface="Arial"/>
                <a:sym typeface="Arial"/>
              </a:rPr>
              <a:t>had lower </a:t>
            </a:r>
            <a:r>
              <a:rPr lang="en-US" sz="2400" dirty="0">
                <a:solidFill>
                  <a:srgbClr val="FF0000"/>
                </a:solidFill>
                <a:latin typeface="Arial"/>
                <a:ea typeface="Arial"/>
                <a:cs typeface="Arial"/>
                <a:sym typeface="Arial"/>
              </a:rPr>
              <a:t>caries experience </a:t>
            </a:r>
            <a:r>
              <a:rPr lang="en-US" sz="2400" dirty="0">
                <a:solidFill>
                  <a:schemeClr val="dk1"/>
                </a:solidFill>
                <a:latin typeface="Arial"/>
                <a:ea typeface="Arial"/>
                <a:cs typeface="Arial"/>
                <a:sym typeface="Arial"/>
              </a:rPr>
              <a:t>(mean </a:t>
            </a:r>
            <a:r>
              <a:rPr lang="en-US" sz="2400" dirty="0" err="1">
                <a:solidFill>
                  <a:schemeClr val="dk1"/>
                </a:solidFill>
                <a:latin typeface="Arial"/>
                <a:ea typeface="Arial"/>
                <a:cs typeface="Arial"/>
                <a:sym typeface="Arial"/>
              </a:rPr>
              <a:t>dmfs</a:t>
            </a:r>
            <a:r>
              <a:rPr lang="en-US" sz="2400" dirty="0">
                <a:solidFill>
                  <a:schemeClr val="dk1"/>
                </a:solidFill>
                <a:latin typeface="Arial"/>
                <a:ea typeface="Arial"/>
                <a:cs typeface="Arial"/>
                <a:sym typeface="Arial"/>
              </a:rPr>
              <a:t>= 3.2 ± 7.4 vs 5.2 ± 6.4;  mean </a:t>
            </a:r>
            <a:r>
              <a:rPr lang="en-US" sz="2400" dirty="0" err="1">
                <a:solidFill>
                  <a:schemeClr val="dk1"/>
                </a:solidFill>
                <a:latin typeface="Arial"/>
                <a:ea typeface="Arial"/>
                <a:cs typeface="Arial"/>
                <a:sym typeface="Arial"/>
              </a:rPr>
              <a:t>dmft</a:t>
            </a:r>
            <a:r>
              <a:rPr lang="en-US" sz="2400" dirty="0">
                <a:solidFill>
                  <a:schemeClr val="dk1"/>
                </a:solidFill>
                <a:latin typeface="Arial"/>
                <a:ea typeface="Arial"/>
                <a:cs typeface="Arial"/>
                <a:sym typeface="Arial"/>
              </a:rPr>
              <a:t> = 1.5 ± 2.5 vs 2.4 ±  4.1, p&lt;0.05) </a:t>
            </a:r>
            <a:endParaRPr dirty="0"/>
          </a:p>
          <a:p>
            <a:pPr marL="342900" lvl="0" indent="-342900" algn="l" rtl="0">
              <a:lnSpc>
                <a:spcPct val="90000"/>
              </a:lnSpc>
              <a:spcBef>
                <a:spcPts val="1000"/>
              </a:spcBef>
              <a:spcAft>
                <a:spcPts val="0"/>
              </a:spcAft>
              <a:buSzPts val="1920"/>
              <a:buFont typeface="Arial" panose="020B0604020202020204" pitchFamily="34" charset="0"/>
              <a:buChar char="•"/>
            </a:pPr>
            <a:r>
              <a:rPr lang="en-US" sz="2400" dirty="0">
                <a:solidFill>
                  <a:schemeClr val="dk1"/>
                </a:solidFill>
                <a:latin typeface="Arial"/>
                <a:ea typeface="Arial"/>
                <a:cs typeface="Arial"/>
                <a:sym typeface="Arial"/>
              </a:rPr>
              <a:t>had </a:t>
            </a:r>
            <a:r>
              <a:rPr lang="en-US" sz="2400" dirty="0">
                <a:solidFill>
                  <a:srgbClr val="FF0000"/>
                </a:solidFill>
                <a:latin typeface="Arial"/>
                <a:ea typeface="Arial"/>
                <a:cs typeface="Arial"/>
                <a:sym typeface="Arial"/>
              </a:rPr>
              <a:t>higher care index  </a:t>
            </a:r>
            <a:r>
              <a:rPr lang="en-US" sz="2400" dirty="0">
                <a:solidFill>
                  <a:schemeClr val="dk1"/>
                </a:solidFill>
                <a:latin typeface="Arial"/>
                <a:ea typeface="Arial"/>
                <a:cs typeface="Arial"/>
                <a:sym typeface="Arial"/>
              </a:rPr>
              <a:t>(12.1% vs 6.5%, p&lt;0.05)</a:t>
            </a:r>
            <a:endParaRPr dirty="0"/>
          </a:p>
          <a:p>
            <a:pPr marL="342900" lvl="0" indent="-342900" algn="l" rtl="0">
              <a:lnSpc>
                <a:spcPct val="90000"/>
              </a:lnSpc>
              <a:spcBef>
                <a:spcPts val="1000"/>
              </a:spcBef>
              <a:spcAft>
                <a:spcPts val="0"/>
              </a:spcAft>
              <a:buSzPts val="1920"/>
              <a:buFont typeface="Arial" panose="020B0604020202020204" pitchFamily="34" charset="0"/>
              <a:buChar char="•"/>
            </a:pPr>
            <a:r>
              <a:rPr lang="en-US" sz="2400" dirty="0">
                <a:solidFill>
                  <a:schemeClr val="dk1"/>
                </a:solidFill>
                <a:latin typeface="Arial"/>
                <a:ea typeface="Arial"/>
                <a:cs typeface="Arial"/>
                <a:sym typeface="Arial"/>
              </a:rPr>
              <a:t>started tooth brushing at a younger age  (p&lt;0.00) </a:t>
            </a:r>
            <a:endParaRPr dirty="0"/>
          </a:p>
          <a:p>
            <a:pPr marL="342900" lvl="0" indent="-342900" algn="l" rtl="0">
              <a:lnSpc>
                <a:spcPct val="90000"/>
              </a:lnSpc>
              <a:spcBef>
                <a:spcPts val="1000"/>
              </a:spcBef>
              <a:spcAft>
                <a:spcPts val="0"/>
              </a:spcAft>
              <a:buSzPts val="1920"/>
              <a:buFont typeface="Arial" panose="020B0604020202020204" pitchFamily="34" charset="0"/>
              <a:buChar char="•"/>
            </a:pPr>
            <a:r>
              <a:rPr lang="en-US" sz="2400" dirty="0">
                <a:solidFill>
                  <a:schemeClr val="dk1"/>
                </a:solidFill>
                <a:latin typeface="Arial"/>
                <a:ea typeface="Arial"/>
                <a:cs typeface="Arial"/>
                <a:sym typeface="Arial"/>
              </a:rPr>
              <a:t>more often use of fluoride toothpaste (p&lt;0.00) and fluoride salt (p=0.015) </a:t>
            </a:r>
            <a:endParaRPr dirty="0"/>
          </a:p>
          <a:p>
            <a:pPr marL="342900" lvl="0" indent="-342900" algn="l" rtl="0">
              <a:lnSpc>
                <a:spcPct val="90000"/>
              </a:lnSpc>
              <a:spcBef>
                <a:spcPts val="1000"/>
              </a:spcBef>
              <a:spcAft>
                <a:spcPts val="0"/>
              </a:spcAft>
              <a:buSzPts val="1920"/>
              <a:buFont typeface="Arial" panose="020B0604020202020204" pitchFamily="34" charset="0"/>
              <a:buChar char="•"/>
            </a:pPr>
            <a:r>
              <a:rPr lang="en-US" sz="2400" dirty="0">
                <a:solidFill>
                  <a:schemeClr val="dk1"/>
                </a:solidFill>
                <a:latin typeface="Arial"/>
                <a:ea typeface="Arial"/>
                <a:cs typeface="Arial"/>
                <a:sym typeface="Arial"/>
              </a:rPr>
              <a:t>had supervised tooth brushing (p&lt;0.000) </a:t>
            </a:r>
            <a:endParaRPr dirty="0"/>
          </a:p>
          <a:p>
            <a:pPr marL="342900" lvl="0" indent="-256540" algn="l" rtl="0">
              <a:lnSpc>
                <a:spcPct val="90000"/>
              </a:lnSpc>
              <a:spcBef>
                <a:spcPts val="1000"/>
              </a:spcBef>
              <a:spcAft>
                <a:spcPts val="0"/>
              </a:spcAft>
              <a:buSzPts val="1360"/>
              <a:buNone/>
            </a:pPr>
            <a:endParaRPr sz="1700" dirty="0">
              <a:solidFill>
                <a:schemeClr val="dk1"/>
              </a:solidFill>
              <a:latin typeface="Arial"/>
              <a:ea typeface="Arial"/>
              <a:cs typeface="Arial"/>
              <a:sym typeface="Arial"/>
            </a:endParaRPr>
          </a:p>
        </p:txBody>
      </p:sp>
      <p:sp>
        <p:nvSpPr>
          <p:cNvPr id="413" name="Google Shape;413;p28"/>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29</a:t>
            </a:fld>
            <a:endParaRPr>
              <a:solidFill>
                <a:schemeClr val="dk1"/>
              </a:solidFill>
            </a:endParaRPr>
          </a:p>
        </p:txBody>
      </p:sp>
      <p:sp>
        <p:nvSpPr>
          <p:cNvPr id="414" name="Google Shape;414;p28"/>
          <p:cNvSpPr txBox="1"/>
          <p:nvPr/>
        </p:nvSpPr>
        <p:spPr>
          <a:xfrm>
            <a:off x="767408" y="202869"/>
            <a:ext cx="8596668" cy="1320800"/>
          </a:xfrm>
          <a:prstGeom prst="rect">
            <a:avLst/>
          </a:prstGeom>
          <a:noFill/>
          <a:ln>
            <a:noFill/>
          </a:ln>
        </p:spPr>
        <p:txBody>
          <a:bodyPr spcFirstLastPara="1" wrap="square" lIns="91425" tIns="45700" rIns="91425" bIns="45700" anchor="t" anchorCtr="0">
            <a:normAutofit/>
          </a:bodyPr>
          <a:lstStyle/>
          <a:p>
            <a:pPr marL="0" marR="0" lvl="0" indent="0" algn="ctr" rtl="0">
              <a:spcBef>
                <a:spcPts val="0"/>
              </a:spcBef>
              <a:spcAft>
                <a:spcPts val="0"/>
              </a:spcAft>
              <a:buClr>
                <a:srgbClr val="0070C0"/>
              </a:buClr>
              <a:buSzPts val="3600"/>
              <a:buFont typeface="Stardos Stencil"/>
              <a:buNone/>
            </a:pPr>
            <a:r>
              <a:rPr lang="en-US" sz="3600" dirty="0">
                <a:solidFill>
                  <a:srgbClr val="0070C0"/>
                </a:solidFill>
                <a:latin typeface="Stardos Stencil"/>
                <a:ea typeface="Stardos Stencil"/>
                <a:cs typeface="Stardos Stencil"/>
                <a:sym typeface="Stardos Stencil"/>
              </a:rPr>
              <a:t>ANTICIPATORY GUIDANCE</a:t>
            </a:r>
            <a:endParaRPr sz="3600" dirty="0">
              <a:solidFill>
                <a:schemeClr val="accent1"/>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
          <p:cNvSpPr txBox="1">
            <a:spLocks noGrp="1"/>
          </p:cNvSpPr>
          <p:nvPr>
            <p:ph type="title"/>
          </p:nvPr>
        </p:nvSpPr>
        <p:spPr>
          <a:xfrm>
            <a:off x="1981200" y="274638"/>
            <a:ext cx="8229600" cy="85010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ts val="3600"/>
              <a:buFont typeface="Stardos Stencil"/>
              <a:buNone/>
            </a:pPr>
            <a:r>
              <a:rPr lang="en-US" b="1" dirty="0">
                <a:solidFill>
                  <a:srgbClr val="0070C0"/>
                </a:solidFill>
                <a:latin typeface="Stardos Stencil"/>
                <a:ea typeface="Stardos Stencil"/>
                <a:cs typeface="Stardos Stencil"/>
                <a:sym typeface="Stardos Stencil"/>
              </a:rPr>
              <a:t>INTRODUCTION</a:t>
            </a:r>
            <a:endParaRPr b="1" dirty="0">
              <a:solidFill>
                <a:srgbClr val="0070C0"/>
              </a:solidFill>
              <a:latin typeface="Stardos Stencil"/>
              <a:ea typeface="Stardos Stencil"/>
              <a:cs typeface="Stardos Stencil"/>
              <a:sym typeface="Stardos Stencil"/>
            </a:endParaRPr>
          </a:p>
        </p:txBody>
      </p:sp>
      <p:grpSp>
        <p:nvGrpSpPr>
          <p:cNvPr id="190" name="Google Shape;190;p3"/>
          <p:cNvGrpSpPr/>
          <p:nvPr/>
        </p:nvGrpSpPr>
        <p:grpSpPr>
          <a:xfrm>
            <a:off x="1779770" y="1058111"/>
            <a:ext cx="8632460" cy="5428801"/>
            <a:chOff x="0" y="160118"/>
            <a:chExt cx="8632460" cy="5428801"/>
          </a:xfrm>
        </p:grpSpPr>
        <p:sp>
          <p:nvSpPr>
            <p:cNvPr id="191" name="Google Shape;191;p3"/>
            <p:cNvSpPr/>
            <p:nvPr/>
          </p:nvSpPr>
          <p:spPr>
            <a:xfrm>
              <a:off x="0" y="160118"/>
              <a:ext cx="8632460" cy="12168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
            <p:cNvSpPr txBox="1"/>
            <p:nvPr/>
          </p:nvSpPr>
          <p:spPr>
            <a:xfrm>
              <a:off x="59399" y="219517"/>
              <a:ext cx="8513662" cy="109800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i="0" dirty="0">
                  <a:solidFill>
                    <a:schemeClr val="dk1"/>
                  </a:solidFill>
                  <a:latin typeface="Arial"/>
                  <a:ea typeface="Arial"/>
                  <a:cs typeface="Arial"/>
                  <a:sym typeface="Arial"/>
                </a:rPr>
                <a:t>Early Childhood </a:t>
              </a:r>
              <a:r>
                <a:rPr lang="en-US" sz="2000" dirty="0">
                  <a:solidFill>
                    <a:schemeClr val="dk1"/>
                  </a:solidFill>
                  <a:latin typeface="Arial"/>
                  <a:ea typeface="Arial"/>
                  <a:cs typeface="Arial"/>
                  <a:sym typeface="Arial"/>
                </a:rPr>
                <a:t>C</a:t>
              </a:r>
              <a:r>
                <a:rPr lang="en-US" sz="2000" b="0" i="0" dirty="0">
                  <a:solidFill>
                    <a:schemeClr val="dk1"/>
                  </a:solidFill>
                  <a:latin typeface="Arial"/>
                  <a:ea typeface="Arial"/>
                  <a:cs typeface="Arial"/>
                  <a:sym typeface="Arial"/>
                </a:rPr>
                <a:t>aries (ECC) prevention is </a:t>
              </a:r>
              <a:r>
                <a:rPr lang="en-US" sz="2000" b="0" i="0" dirty="0">
                  <a:solidFill>
                    <a:srgbClr val="FF0000"/>
                  </a:solidFill>
                  <a:latin typeface="Arial"/>
                  <a:ea typeface="Arial"/>
                  <a:cs typeface="Arial"/>
                  <a:sym typeface="Arial"/>
                </a:rPr>
                <a:t>targeted on early intervention in expectant mothers and in young children</a:t>
              </a:r>
              <a:r>
                <a:rPr lang="en-US" sz="2000" b="0" i="0" dirty="0">
                  <a:solidFill>
                    <a:schemeClr val="dk1"/>
                  </a:solidFill>
                  <a:latin typeface="Arial"/>
                  <a:ea typeface="Arial"/>
                  <a:cs typeface="Arial"/>
                  <a:sym typeface="Arial"/>
                </a:rPr>
                <a:t>, focusing on health promotion and dental disease control. </a:t>
              </a:r>
              <a:endParaRPr sz="2000" dirty="0">
                <a:solidFill>
                  <a:schemeClr val="dk1"/>
                </a:solidFill>
                <a:latin typeface="Arial"/>
                <a:ea typeface="Arial"/>
                <a:cs typeface="Arial"/>
                <a:sym typeface="Arial"/>
              </a:endParaRPr>
            </a:p>
          </p:txBody>
        </p:sp>
        <p:sp>
          <p:nvSpPr>
            <p:cNvPr id="193" name="Google Shape;193;p3"/>
            <p:cNvSpPr/>
            <p:nvPr/>
          </p:nvSpPr>
          <p:spPr>
            <a:xfrm>
              <a:off x="0" y="1564119"/>
              <a:ext cx="8632460" cy="12168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
            <p:cNvSpPr txBox="1"/>
            <p:nvPr/>
          </p:nvSpPr>
          <p:spPr>
            <a:xfrm>
              <a:off x="59399" y="1623518"/>
              <a:ext cx="8513662" cy="109800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i="0" dirty="0">
                  <a:solidFill>
                    <a:schemeClr val="dk1"/>
                  </a:solidFill>
                  <a:latin typeface="Arial"/>
                  <a:ea typeface="Arial"/>
                  <a:cs typeface="Arial"/>
                  <a:sym typeface="Arial"/>
                </a:rPr>
                <a:t>These interventions have the potential to prevent the initiation and progression of caries in young children and </a:t>
              </a:r>
              <a:r>
                <a:rPr lang="en-US" sz="2000" b="0" i="0" dirty="0">
                  <a:solidFill>
                    <a:srgbClr val="FF0000"/>
                  </a:solidFill>
                  <a:latin typeface="Arial"/>
                  <a:ea typeface="Arial"/>
                  <a:cs typeface="Arial"/>
                  <a:sym typeface="Arial"/>
                </a:rPr>
                <a:t>hence reduce the burden of ECC across the life-course</a:t>
              </a:r>
              <a:r>
                <a:rPr lang="en-US" sz="2000" b="0" i="0" dirty="0">
                  <a:solidFill>
                    <a:schemeClr val="dk1"/>
                  </a:solidFill>
                  <a:latin typeface="Arial"/>
                  <a:ea typeface="Arial"/>
                  <a:cs typeface="Arial"/>
                  <a:sym typeface="Arial"/>
                </a:rPr>
                <a:t> </a:t>
              </a:r>
              <a:r>
                <a:rPr lang="en-US" sz="2000" dirty="0">
                  <a:solidFill>
                    <a:schemeClr val="dk1"/>
                  </a:solidFill>
                  <a:latin typeface="Arial"/>
                  <a:ea typeface="Arial"/>
                  <a:cs typeface="Arial"/>
                  <a:sym typeface="Arial"/>
                </a:rPr>
                <a:t>(Kohler &amp; Andreen, 2012).</a:t>
              </a:r>
              <a:endParaRPr sz="2000" dirty="0">
                <a:solidFill>
                  <a:schemeClr val="dk1"/>
                </a:solidFill>
                <a:latin typeface="Arial"/>
                <a:ea typeface="Arial"/>
                <a:cs typeface="Arial"/>
                <a:sym typeface="Arial"/>
              </a:endParaRPr>
            </a:p>
          </p:txBody>
        </p:sp>
        <p:sp>
          <p:nvSpPr>
            <p:cNvPr id="195" name="Google Shape;195;p3"/>
            <p:cNvSpPr/>
            <p:nvPr/>
          </p:nvSpPr>
          <p:spPr>
            <a:xfrm>
              <a:off x="0" y="2968119"/>
              <a:ext cx="8632460" cy="12168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
            <p:cNvSpPr txBox="1"/>
            <p:nvPr/>
          </p:nvSpPr>
          <p:spPr>
            <a:xfrm>
              <a:off x="59399" y="3027518"/>
              <a:ext cx="8513662" cy="109800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i="0" dirty="0">
                  <a:solidFill>
                    <a:srgbClr val="FF0000"/>
                  </a:solidFill>
                  <a:latin typeface="Arial"/>
                  <a:ea typeface="Arial"/>
                  <a:cs typeface="Arial"/>
                  <a:sym typeface="Arial"/>
                </a:rPr>
                <a:t>WHO advocates the integration of ECC prevention </a:t>
              </a:r>
              <a:r>
                <a:rPr lang="en-US" sz="2000" b="0" i="0" dirty="0">
                  <a:solidFill>
                    <a:schemeClr val="dk1"/>
                  </a:solidFill>
                  <a:latin typeface="Arial"/>
                  <a:ea typeface="Arial"/>
                  <a:cs typeface="Arial"/>
                  <a:sym typeface="Arial"/>
                </a:rPr>
                <a:t>into existing primary healthcare </a:t>
              </a:r>
              <a:r>
                <a:rPr lang="en-US" sz="2000" b="0" i="0" dirty="0" err="1">
                  <a:solidFill>
                    <a:schemeClr val="dk1"/>
                  </a:solidFill>
                  <a:latin typeface="Arial"/>
                  <a:ea typeface="Arial"/>
                  <a:cs typeface="Arial"/>
                  <a:sym typeface="Arial"/>
                </a:rPr>
                <a:t>programmes</a:t>
              </a:r>
              <a:r>
                <a:rPr lang="en-US" sz="2000" b="0" i="0" dirty="0">
                  <a:solidFill>
                    <a:schemeClr val="dk1"/>
                  </a:solidFill>
                  <a:latin typeface="Arial"/>
                  <a:ea typeface="Arial"/>
                  <a:cs typeface="Arial"/>
                  <a:sym typeface="Arial"/>
                </a:rPr>
                <a:t> especially for maternal and child health </a:t>
              </a:r>
              <a:r>
                <a:rPr lang="en-US" sz="2000" dirty="0">
                  <a:solidFill>
                    <a:schemeClr val="dk1"/>
                  </a:solidFill>
                  <a:latin typeface="Arial"/>
                  <a:ea typeface="Arial"/>
                  <a:cs typeface="Arial"/>
                  <a:sym typeface="Arial"/>
                </a:rPr>
                <a:t>(WHO 2017b)</a:t>
              </a:r>
              <a:endParaRPr dirty="0"/>
            </a:p>
          </p:txBody>
        </p:sp>
        <p:sp>
          <p:nvSpPr>
            <p:cNvPr id="197" name="Google Shape;197;p3"/>
            <p:cNvSpPr/>
            <p:nvPr/>
          </p:nvSpPr>
          <p:spPr>
            <a:xfrm>
              <a:off x="0" y="4372119"/>
              <a:ext cx="8632460" cy="1216800"/>
            </a:xfrm>
            <a:prstGeom prst="roundRect">
              <a:avLst>
                <a:gd name="adj" fmla="val 16667"/>
              </a:avLst>
            </a:prstGeom>
            <a:solidFill>
              <a:srgbClr val="90C22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
            <p:cNvSpPr txBox="1"/>
            <p:nvPr/>
          </p:nvSpPr>
          <p:spPr>
            <a:xfrm>
              <a:off x="59399" y="4431518"/>
              <a:ext cx="8513662" cy="109800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i="0" dirty="0">
                  <a:solidFill>
                    <a:schemeClr val="dk1"/>
                  </a:solidFill>
                  <a:latin typeface="Arial"/>
                  <a:ea typeface="Arial"/>
                  <a:cs typeface="Arial"/>
                  <a:sym typeface="Arial"/>
                </a:rPr>
                <a:t>In Malaysia, the </a:t>
              </a:r>
              <a:r>
                <a:rPr lang="en-US" sz="2000" b="0" i="0" dirty="0">
                  <a:solidFill>
                    <a:srgbClr val="FF0000"/>
                  </a:solidFill>
                  <a:latin typeface="Arial"/>
                  <a:ea typeface="Arial"/>
                  <a:cs typeface="Arial"/>
                  <a:sym typeface="Arial"/>
                </a:rPr>
                <a:t>Toddler Oral Health </a:t>
              </a:r>
              <a:r>
                <a:rPr lang="en-US" sz="2000" b="0" i="0" dirty="0" err="1">
                  <a:solidFill>
                    <a:srgbClr val="FF0000"/>
                  </a:solidFill>
                  <a:latin typeface="Arial"/>
                  <a:ea typeface="Arial"/>
                  <a:cs typeface="Arial"/>
                  <a:sym typeface="Arial"/>
                </a:rPr>
                <a:t>Programme</a:t>
              </a:r>
              <a:r>
                <a:rPr lang="en-US" sz="2000" b="0" i="0" dirty="0">
                  <a:solidFill>
                    <a:srgbClr val="FF0000"/>
                  </a:solidFill>
                  <a:latin typeface="Arial"/>
                  <a:ea typeface="Arial"/>
                  <a:cs typeface="Arial"/>
                  <a:sym typeface="Arial"/>
                </a:rPr>
                <a:t> emphasizes on smart partnership between parents, childcare providers and healthcare personnel to prevent ECC</a:t>
              </a:r>
              <a:r>
                <a:rPr lang="en-US" sz="2000" dirty="0">
                  <a:solidFill>
                    <a:schemeClr val="dk1"/>
                  </a:solidFill>
                  <a:latin typeface="Arial"/>
                  <a:ea typeface="Arial"/>
                  <a:cs typeface="Arial"/>
                  <a:sym typeface="Arial"/>
                </a:rPr>
                <a:t> (MOH, 2012)</a:t>
              </a:r>
              <a:endParaRPr dirty="0"/>
            </a:p>
          </p:txBody>
        </p:sp>
      </p:grpSp>
      <p:sp>
        <p:nvSpPr>
          <p:cNvPr id="199" name="Google Shape;199;p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0">
          <a:extLst>
            <a:ext uri="{FF2B5EF4-FFF2-40B4-BE49-F238E27FC236}">
              <a16:creationId xmlns:a16="http://schemas.microsoft.com/office/drawing/2014/main" id="{7F8D6BBB-5C8C-23F7-BB89-B8975167EAE5}"/>
            </a:ext>
          </a:extLst>
        </p:cNvPr>
        <p:cNvGrpSpPr/>
        <p:nvPr/>
      </p:nvGrpSpPr>
      <p:grpSpPr>
        <a:xfrm>
          <a:off x="0" y="0"/>
          <a:ext cx="0" cy="0"/>
          <a:chOff x="0" y="0"/>
          <a:chExt cx="0" cy="0"/>
        </a:xfrm>
      </p:grpSpPr>
      <p:sp>
        <p:nvSpPr>
          <p:cNvPr id="411" name="Google Shape;411;p28">
            <a:extLst>
              <a:ext uri="{FF2B5EF4-FFF2-40B4-BE49-F238E27FC236}">
                <a16:creationId xmlns:a16="http://schemas.microsoft.com/office/drawing/2014/main" id="{AD1D23BA-4094-4A75-F031-F7FD24F81CAC}"/>
              </a:ext>
            </a:extLst>
          </p:cNvPr>
          <p:cNvSpPr txBox="1">
            <a:spLocks noGrp="1"/>
          </p:cNvSpPr>
          <p:nvPr>
            <p:ph type="title"/>
          </p:nvPr>
        </p:nvSpPr>
        <p:spPr>
          <a:xfrm>
            <a:off x="2366370" y="2348881"/>
            <a:ext cx="2721822" cy="186145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FFFFFF"/>
              </a:buClr>
              <a:buSzPts val="2700"/>
              <a:buFont typeface="Stardos Stencil"/>
              <a:buNone/>
            </a:pPr>
            <a:r>
              <a:rPr lang="en-US" sz="2700">
                <a:solidFill>
                  <a:srgbClr val="FFFFFF"/>
                </a:solidFill>
                <a:latin typeface="Stardos Stencil"/>
                <a:ea typeface="Stardos Stencil"/>
                <a:cs typeface="Stardos Stencil"/>
                <a:sym typeface="Stardos Stencil"/>
              </a:rPr>
              <a:t>ANTICIPATORY GUIDANCE</a:t>
            </a:r>
            <a:endParaRPr sz="2700">
              <a:solidFill>
                <a:srgbClr val="FFFFFF"/>
              </a:solidFill>
            </a:endParaRPr>
          </a:p>
        </p:txBody>
      </p:sp>
      <p:sp>
        <p:nvSpPr>
          <p:cNvPr id="412" name="Google Shape;412;p28">
            <a:extLst>
              <a:ext uri="{FF2B5EF4-FFF2-40B4-BE49-F238E27FC236}">
                <a16:creationId xmlns:a16="http://schemas.microsoft.com/office/drawing/2014/main" id="{A880AF9D-0D13-60A5-C5DC-FCB8AFF33FEF}"/>
              </a:ext>
            </a:extLst>
          </p:cNvPr>
          <p:cNvSpPr txBox="1">
            <a:spLocks noGrp="1"/>
          </p:cNvSpPr>
          <p:nvPr>
            <p:ph type="body" idx="1"/>
          </p:nvPr>
        </p:nvSpPr>
        <p:spPr>
          <a:xfrm>
            <a:off x="767408" y="1340285"/>
            <a:ext cx="9058222" cy="5381191"/>
          </a:xfrm>
          <a:prstGeom prst="rect">
            <a:avLst/>
          </a:prstGeom>
          <a:noFill/>
          <a:ln>
            <a:noFill/>
          </a:ln>
        </p:spPr>
        <p:txBody>
          <a:bodyPr spcFirstLastPara="1" wrap="square" lIns="91425" tIns="45700" rIns="91425" bIns="45700" anchor="ctr" anchorCtr="0">
            <a:normAutofit/>
          </a:bodyPr>
          <a:lstStyle/>
          <a:p>
            <a:pPr marL="0" marR="0" lvl="0" indent="0" algn="l" defTabSz="914400" rtl="0" eaLnBrk="1" fontAlgn="auto" latinLnBrk="0" hangingPunct="1">
              <a:lnSpc>
                <a:spcPct val="100000"/>
              </a:lnSpc>
              <a:spcBef>
                <a:spcPct val="20000"/>
              </a:spcBef>
              <a:spcAft>
                <a:spcPts val="0"/>
              </a:spcAft>
              <a:buClrTx/>
              <a:buSzTx/>
              <a:buNone/>
              <a:tabLst/>
              <a:defRPr/>
            </a:pPr>
            <a:r>
              <a:rPr kumimoji="0" lang="en-MY"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Anticipatory guidance in Family Dental Wellness Programme (FDWP) among mother-child-siblings trios showed:</a:t>
            </a:r>
            <a:r>
              <a:rPr kumimoji="0" lang="en-MY" sz="2400" b="0" i="0"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rPr>
              <a:t>(Ismail et al., 2018) level II-1</a:t>
            </a:r>
            <a:endParaRPr kumimoji="0" lang="en-MY"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20000"/>
              </a:spcBef>
              <a:spcAft>
                <a:spcPts val="0"/>
              </a:spcAft>
              <a:buClrTx/>
              <a:buSzTx/>
              <a:buFont typeface="Arial" panose="020B0604020202020204" pitchFamily="34" charset="0"/>
              <a:buChar char="•"/>
              <a:tabLst/>
              <a:defRPr/>
            </a:pPr>
            <a:r>
              <a:rPr lang="en-US" sz="2400" dirty="0">
                <a:solidFill>
                  <a:schemeClr val="tx1"/>
                </a:solidFill>
                <a:latin typeface="Arial"/>
                <a:cs typeface="Arial"/>
                <a:sym typeface="Arial"/>
              </a:rPr>
              <a:t> </a:t>
            </a:r>
            <a:r>
              <a:rPr kumimoji="0" lang="en-US"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Trebuchet MS"/>
              </a:rPr>
              <a:t>2-3 years old children (0.24 ± SD 0.8) had a significantly lower net caries increment </a:t>
            </a:r>
            <a:r>
              <a:rPr kumimoji="0" lang="en-US"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Trebuchet MS"/>
              </a:rPr>
              <a:t>compared to the control group (0.75 ± SD1.2)</a:t>
            </a:r>
          </a:p>
          <a:p>
            <a:pPr marL="0" marR="0" lvl="0" indent="0" algn="l" defTabSz="914400" rtl="0" eaLnBrk="1" fontAlgn="auto" latinLnBrk="0" hangingPunct="1">
              <a:lnSpc>
                <a:spcPct val="90000"/>
              </a:lnSpc>
              <a:spcBef>
                <a:spcPts val="1000"/>
              </a:spcBef>
              <a:spcAft>
                <a:spcPts val="0"/>
              </a:spcAft>
              <a:buClr>
                <a:srgbClr val="90C226"/>
              </a:buClr>
              <a:buSzPts val="1920"/>
              <a:buNone/>
              <a:tabLst/>
              <a:defRPr/>
            </a:pPr>
            <a:endParaRPr kumimoji="0" lang="en-US" b="0" i="0" u="none" strike="noStrike" kern="0" cap="none" spc="0" normalizeH="0" baseline="0" noProof="0" dirty="0">
              <a:ln>
                <a:noFill/>
              </a:ln>
              <a:solidFill>
                <a:srgbClr val="3F3F3F"/>
              </a:solidFill>
              <a:effectLst/>
              <a:uLnTx/>
              <a:uFillTx/>
              <a:latin typeface="Trebuchet MS"/>
              <a:sym typeface="Trebuchet MS"/>
            </a:endParaRPr>
          </a:p>
          <a:p>
            <a:pPr marL="342900" marR="0" lvl="0" indent="-342900" algn="l" defTabSz="914400" rtl="0" eaLnBrk="1" fontAlgn="base" latinLnBrk="0" hangingPunct="1">
              <a:lnSpc>
                <a:spcPct val="100000"/>
              </a:lnSpc>
              <a:spcBef>
                <a:spcPct val="20000"/>
              </a:spcBef>
              <a:spcAft>
                <a:spcPts val="0"/>
              </a:spcAft>
              <a:buClrTx/>
              <a:buSzTx/>
              <a:buFont typeface="Arial" panose="020B0604020202020204" pitchFamily="34" charset="0"/>
              <a:buChar char="•"/>
              <a:tabLst/>
              <a:defRPr/>
            </a:pPr>
            <a:r>
              <a:rPr lang="en-US" dirty="0">
                <a:solidFill>
                  <a:schemeClr val="dk1"/>
                </a:solidFill>
                <a:latin typeface="Arial"/>
                <a:ea typeface="Arial"/>
                <a:cs typeface="Arial"/>
                <a:sym typeface="Arial"/>
              </a:rPr>
              <a:t>had </a:t>
            </a:r>
            <a:r>
              <a:rPr kumimoji="0" lang="en-MY"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4-6 years old siblings (0.20 ± SD 0.7) had a significantly lower net caries increment c</a:t>
            </a:r>
            <a:r>
              <a:rPr kumimoji="0" lang="en-MY"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ompared to the control group (0.55 ± SD0.9)</a:t>
            </a:r>
          </a:p>
          <a:p>
            <a:pPr marL="342900" lvl="0" indent="-342900" algn="l" rtl="0">
              <a:lnSpc>
                <a:spcPct val="90000"/>
              </a:lnSpc>
              <a:spcBef>
                <a:spcPts val="1000"/>
              </a:spcBef>
              <a:spcAft>
                <a:spcPts val="0"/>
              </a:spcAft>
              <a:buSzPts val="1920"/>
              <a:buChar char="►"/>
            </a:pPr>
            <a:endParaRPr dirty="0"/>
          </a:p>
          <a:p>
            <a:pPr marL="342900" marR="0" lvl="0" indent="-342900" algn="l" defTabSz="914400" rtl="0" eaLnBrk="1" fontAlgn="base" latinLnBrk="0" hangingPunct="1">
              <a:lnSpc>
                <a:spcPct val="100000"/>
              </a:lnSpc>
              <a:spcBef>
                <a:spcPct val="20000"/>
              </a:spcBef>
              <a:spcAft>
                <a:spcPts val="0"/>
              </a:spcAft>
              <a:buClrTx/>
              <a:buSzTx/>
              <a:buFont typeface="Arial" panose="020B0604020202020204" pitchFamily="34" charset="0"/>
              <a:buChar char="•"/>
              <a:tabLst/>
              <a:defRPr/>
            </a:pPr>
            <a:r>
              <a:rPr kumimoji="0" lang="en-MY"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children aged 2-3 years old had </a:t>
            </a:r>
            <a:r>
              <a:rPr kumimoji="0" lang="en-MY"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 lower incidence rate of white spot lesion</a:t>
            </a:r>
            <a:r>
              <a:rPr kumimoji="0" lang="en-MY"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(12%) than the control group (25%)</a:t>
            </a:r>
          </a:p>
          <a:p>
            <a:pPr marL="342900" lvl="0" indent="-342900" algn="l" rtl="0">
              <a:lnSpc>
                <a:spcPct val="90000"/>
              </a:lnSpc>
              <a:spcBef>
                <a:spcPts val="1000"/>
              </a:spcBef>
              <a:spcAft>
                <a:spcPts val="0"/>
              </a:spcAft>
              <a:buSzPts val="1920"/>
              <a:buChar char="►"/>
            </a:pPr>
            <a:endParaRPr dirty="0"/>
          </a:p>
          <a:p>
            <a:pPr marL="342900" marR="0" lvl="0" indent="-342900" algn="l" defTabSz="914400" rtl="0" eaLnBrk="1" fontAlgn="base" latinLnBrk="0" hangingPunct="1">
              <a:lnSpc>
                <a:spcPct val="100000"/>
              </a:lnSpc>
              <a:spcBef>
                <a:spcPct val="20000"/>
              </a:spcBef>
              <a:spcAft>
                <a:spcPts val="0"/>
              </a:spcAft>
              <a:buClrTx/>
              <a:buSzTx/>
              <a:buFont typeface="Arial" panose="020B0604020202020204" pitchFamily="34" charset="0"/>
              <a:buChar char="•"/>
              <a:tabLst/>
              <a:defRPr/>
            </a:pPr>
            <a:r>
              <a:rPr kumimoji="0" lang="en-MY"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higher</a:t>
            </a:r>
            <a:r>
              <a:rPr kumimoji="0" lang="en-MY"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magnitude of change for oral health literacy of mothers (mean score) in FDWP group </a:t>
            </a:r>
            <a:r>
              <a:rPr kumimoji="0" lang="en-MY"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(7.70 ± 0.4) than the control group (0.46 ± 0.5)</a:t>
            </a:r>
          </a:p>
          <a:p>
            <a:pPr marL="0" lvl="0" indent="0" algn="l" rtl="0">
              <a:lnSpc>
                <a:spcPct val="90000"/>
              </a:lnSpc>
              <a:spcBef>
                <a:spcPts val="1000"/>
              </a:spcBef>
              <a:spcAft>
                <a:spcPts val="0"/>
              </a:spcAft>
              <a:buSzPts val="1920"/>
              <a:buNone/>
            </a:pPr>
            <a:endParaRPr dirty="0"/>
          </a:p>
          <a:p>
            <a:pPr marL="0" lvl="0" indent="0" algn="l" rtl="0">
              <a:lnSpc>
                <a:spcPct val="90000"/>
              </a:lnSpc>
              <a:spcBef>
                <a:spcPts val="1000"/>
              </a:spcBef>
              <a:spcAft>
                <a:spcPts val="0"/>
              </a:spcAft>
              <a:buSzPts val="1920"/>
              <a:buNone/>
            </a:pPr>
            <a:endParaRPr dirty="0"/>
          </a:p>
          <a:p>
            <a:pPr marL="342900" lvl="0" indent="-256540" algn="l" rtl="0">
              <a:lnSpc>
                <a:spcPct val="90000"/>
              </a:lnSpc>
              <a:spcBef>
                <a:spcPts val="1000"/>
              </a:spcBef>
              <a:spcAft>
                <a:spcPts val="0"/>
              </a:spcAft>
              <a:buSzPts val="1360"/>
              <a:buNone/>
            </a:pPr>
            <a:endParaRPr sz="1700" dirty="0">
              <a:solidFill>
                <a:schemeClr val="dk1"/>
              </a:solidFill>
              <a:latin typeface="Arial"/>
              <a:ea typeface="Arial"/>
              <a:cs typeface="Arial"/>
              <a:sym typeface="Arial"/>
            </a:endParaRPr>
          </a:p>
        </p:txBody>
      </p:sp>
      <p:sp>
        <p:nvSpPr>
          <p:cNvPr id="413" name="Google Shape;413;p28">
            <a:extLst>
              <a:ext uri="{FF2B5EF4-FFF2-40B4-BE49-F238E27FC236}">
                <a16:creationId xmlns:a16="http://schemas.microsoft.com/office/drawing/2014/main" id="{F287BD97-5A75-CF92-31EF-93C426DEECA4}"/>
              </a:ext>
            </a:extLst>
          </p:cNvPr>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30</a:t>
            </a:fld>
            <a:endParaRPr>
              <a:solidFill>
                <a:schemeClr val="dk1"/>
              </a:solidFill>
            </a:endParaRPr>
          </a:p>
        </p:txBody>
      </p:sp>
      <p:sp>
        <p:nvSpPr>
          <p:cNvPr id="414" name="Google Shape;414;p28">
            <a:extLst>
              <a:ext uri="{FF2B5EF4-FFF2-40B4-BE49-F238E27FC236}">
                <a16:creationId xmlns:a16="http://schemas.microsoft.com/office/drawing/2014/main" id="{A55E108B-574B-D258-2067-3C119A2E84C0}"/>
              </a:ext>
            </a:extLst>
          </p:cNvPr>
          <p:cNvSpPr txBox="1"/>
          <p:nvPr/>
        </p:nvSpPr>
        <p:spPr>
          <a:xfrm>
            <a:off x="1797666" y="288707"/>
            <a:ext cx="8596668" cy="680658"/>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0070C0"/>
              </a:buClr>
              <a:buSzPts val="3600"/>
              <a:buFont typeface="Stardos Stencil"/>
              <a:buNone/>
            </a:pPr>
            <a:r>
              <a:rPr lang="en-US" sz="3600" dirty="0">
                <a:solidFill>
                  <a:srgbClr val="0070C0"/>
                </a:solidFill>
                <a:latin typeface="Stardos Stencil"/>
                <a:ea typeface="Stardos Stencil"/>
                <a:cs typeface="Stardos Stencil"/>
                <a:sym typeface="Stardos Stencil"/>
              </a:rPr>
              <a:t>ANTICIPATORY GUIDANCE</a:t>
            </a:r>
            <a:endParaRPr sz="3600" dirty="0">
              <a:solidFill>
                <a:schemeClr val="accent1"/>
              </a:solidFill>
              <a:latin typeface="Trebuchet MS"/>
              <a:ea typeface="Trebuchet MS"/>
              <a:cs typeface="Trebuchet MS"/>
              <a:sym typeface="Trebuchet MS"/>
            </a:endParaRPr>
          </a:p>
        </p:txBody>
      </p:sp>
    </p:spTree>
    <p:extLst>
      <p:ext uri="{BB962C8B-B14F-4D97-AF65-F5344CB8AC3E}">
        <p14:creationId xmlns:p14="http://schemas.microsoft.com/office/powerpoint/2010/main" val="1255726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29"/>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0070C0"/>
              </a:buClr>
              <a:buSzPts val="3600"/>
              <a:buFont typeface="Stardos Stencil"/>
              <a:buNone/>
            </a:pPr>
            <a:r>
              <a:rPr lang="en-US" dirty="0">
                <a:solidFill>
                  <a:srgbClr val="0070C0"/>
                </a:solidFill>
                <a:latin typeface="Stardos Stencil"/>
                <a:ea typeface="Stardos Stencil"/>
                <a:cs typeface="Stardos Stencil"/>
                <a:sym typeface="Stardos Stencil"/>
              </a:rPr>
              <a:t>ANTICIPATORY GUIDANCE</a:t>
            </a:r>
            <a:endParaRPr dirty="0"/>
          </a:p>
        </p:txBody>
      </p:sp>
      <p:grpSp>
        <p:nvGrpSpPr>
          <p:cNvPr id="420" name="Google Shape;420;p29"/>
          <p:cNvGrpSpPr/>
          <p:nvPr/>
        </p:nvGrpSpPr>
        <p:grpSpPr>
          <a:xfrm>
            <a:off x="998483" y="1256174"/>
            <a:ext cx="8809660" cy="4547726"/>
            <a:chOff x="0" y="1427573"/>
            <a:chExt cx="10846287" cy="4547726"/>
          </a:xfrm>
        </p:grpSpPr>
        <p:sp>
          <p:nvSpPr>
            <p:cNvPr id="421" name="Google Shape;421;p29"/>
            <p:cNvSpPr/>
            <p:nvPr/>
          </p:nvSpPr>
          <p:spPr>
            <a:xfrm>
              <a:off x="0" y="1427573"/>
              <a:ext cx="10846287" cy="4547726"/>
            </a:xfrm>
            <a:prstGeom prst="roundRect">
              <a:avLst>
                <a:gd name="adj" fmla="val 16667"/>
              </a:avLst>
            </a:prstGeom>
            <a:no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9"/>
            <p:cNvSpPr txBox="1"/>
            <p:nvPr/>
          </p:nvSpPr>
          <p:spPr>
            <a:xfrm>
              <a:off x="0" y="1782892"/>
              <a:ext cx="10402284" cy="4103722"/>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dirty="0">
                  <a:solidFill>
                    <a:schemeClr val="dk1"/>
                  </a:solidFill>
                  <a:latin typeface="Arial"/>
                  <a:ea typeface="Arial"/>
                  <a:cs typeface="Arial"/>
                  <a:sym typeface="Arial"/>
                </a:rPr>
                <a:t>An RCT assessing effectiveness of </a:t>
              </a:r>
              <a:r>
                <a:rPr lang="en-US" sz="2400" dirty="0">
                  <a:solidFill>
                    <a:srgbClr val="FF0000"/>
                  </a:solidFill>
                  <a:latin typeface="Arial"/>
                  <a:ea typeface="Arial"/>
                  <a:cs typeface="Arial"/>
                  <a:sym typeface="Arial"/>
                </a:rPr>
                <a:t>dental home visit’s </a:t>
              </a:r>
              <a:r>
                <a:rPr lang="en-US" sz="2400" dirty="0">
                  <a:solidFill>
                    <a:schemeClr val="dk1"/>
                  </a:solidFill>
                  <a:latin typeface="Arial"/>
                  <a:ea typeface="Arial"/>
                  <a:cs typeface="Arial"/>
                  <a:sym typeface="Arial"/>
                </a:rPr>
                <a:t>(DHV) in 5 to 6 years old children of low income families in Selangor at 24 months follow up showed significantly:</a:t>
              </a:r>
              <a:r>
                <a:rPr lang="en-US" sz="2400" baseline="30000" dirty="0">
                  <a:solidFill>
                    <a:schemeClr val="dk1"/>
                  </a:solidFill>
                  <a:latin typeface="Arial"/>
                  <a:ea typeface="Arial"/>
                  <a:cs typeface="Arial"/>
                  <a:sym typeface="Arial"/>
                </a:rPr>
                <a:t>(Babar et al., 2022) level I</a:t>
              </a:r>
            </a:p>
            <a:p>
              <a:pPr marL="0" marR="0" lvl="0" indent="0" algn="l" rtl="0">
                <a:lnSpc>
                  <a:spcPct val="90000"/>
                </a:lnSpc>
                <a:spcBef>
                  <a:spcPts val="0"/>
                </a:spcBef>
                <a:spcAft>
                  <a:spcPts val="0"/>
                </a:spcAft>
                <a:buNone/>
              </a:pPr>
              <a:endParaRPr dirty="0"/>
            </a:p>
            <a:p>
              <a:pPr marL="342900" marR="0" lvl="0" indent="-342900" algn="l" rtl="0">
                <a:lnSpc>
                  <a:spcPct val="90000"/>
                </a:lnSpc>
                <a:spcBef>
                  <a:spcPts val="840"/>
                </a:spcBef>
                <a:spcAft>
                  <a:spcPts val="0"/>
                </a:spcAft>
                <a:buFont typeface="Arial" panose="020B0604020202020204" pitchFamily="34" charset="0"/>
                <a:buChar char="•"/>
              </a:pPr>
              <a:r>
                <a:rPr lang="en-US" sz="2400" dirty="0">
                  <a:solidFill>
                    <a:srgbClr val="FF0000"/>
                  </a:solidFill>
                  <a:latin typeface="Arial"/>
                  <a:ea typeface="Arial"/>
                  <a:cs typeface="Arial"/>
                  <a:sym typeface="Arial"/>
                </a:rPr>
                <a:t>higher incidence of new caries development in the control          group</a:t>
              </a:r>
              <a:r>
                <a:rPr lang="en-US" sz="2400" dirty="0">
                  <a:solidFill>
                    <a:schemeClr val="dk1"/>
                  </a:solidFill>
                  <a:latin typeface="Arial"/>
                  <a:ea typeface="Arial"/>
                  <a:cs typeface="Arial"/>
                  <a:sym typeface="Arial"/>
                </a:rPr>
                <a:t> compared to DHV group (OR=8.2, 95% CI 4.3 to 15.8)</a:t>
              </a:r>
              <a:endParaRPr dirty="0"/>
            </a:p>
            <a:p>
              <a:pPr marL="0" marR="0" lvl="0" indent="0" algn="l" rtl="0">
                <a:lnSpc>
                  <a:spcPct val="90000"/>
                </a:lnSpc>
                <a:spcBef>
                  <a:spcPts val="840"/>
                </a:spcBef>
                <a:spcAft>
                  <a:spcPts val="0"/>
                </a:spcAft>
                <a:buNone/>
              </a:pPr>
              <a:endParaRPr sz="2400" dirty="0">
                <a:solidFill>
                  <a:schemeClr val="dk1"/>
                </a:solidFill>
                <a:latin typeface="Arial"/>
                <a:ea typeface="Arial"/>
                <a:cs typeface="Arial"/>
                <a:sym typeface="Arial"/>
              </a:endParaRPr>
            </a:p>
            <a:p>
              <a:pPr marL="342900" marR="0" lvl="0" indent="-342900" algn="l" rtl="0">
                <a:lnSpc>
                  <a:spcPct val="90000"/>
                </a:lnSpc>
                <a:spcBef>
                  <a:spcPts val="840"/>
                </a:spcBef>
                <a:spcAft>
                  <a:spcPts val="0"/>
                </a:spcAft>
                <a:buFont typeface="Arial" panose="020B0604020202020204" pitchFamily="34" charset="0"/>
                <a:buChar char="•"/>
              </a:pPr>
              <a:r>
                <a:rPr lang="en-US" sz="2400" dirty="0">
                  <a:solidFill>
                    <a:srgbClr val="FF0000"/>
                  </a:solidFill>
                  <a:latin typeface="Arial"/>
                  <a:ea typeface="Arial"/>
                  <a:cs typeface="Arial"/>
                  <a:sym typeface="Arial"/>
                </a:rPr>
                <a:t>lower number of primary molars developing new caries tooth per child</a:t>
              </a:r>
              <a:r>
                <a:rPr lang="en-US" sz="2400" dirty="0">
                  <a:solidFill>
                    <a:schemeClr val="dk1"/>
                  </a:solidFill>
                  <a:latin typeface="Arial"/>
                  <a:ea typeface="Arial"/>
                  <a:cs typeface="Arial"/>
                  <a:sym typeface="Arial"/>
                </a:rPr>
                <a:t> (OR=0.2, 95% CI 0.1 to 0.3) </a:t>
              </a:r>
              <a:r>
                <a:rPr lang="en-US" sz="2400" dirty="0">
                  <a:solidFill>
                    <a:srgbClr val="FF0000"/>
                  </a:solidFill>
                  <a:latin typeface="Arial"/>
                  <a:ea typeface="Arial"/>
                  <a:cs typeface="Arial"/>
                  <a:sym typeface="Arial"/>
                </a:rPr>
                <a:t>in the DHV group </a:t>
              </a:r>
              <a:r>
                <a:rPr lang="en-US" sz="2400" dirty="0">
                  <a:solidFill>
                    <a:schemeClr val="dk1"/>
                  </a:solidFill>
                  <a:latin typeface="Arial"/>
                  <a:ea typeface="Arial"/>
                  <a:cs typeface="Arial"/>
                  <a:sym typeface="Arial"/>
                </a:rPr>
                <a:t>as compared to 	control group (OR=1.1, 95% CI 0.8 to 1.3) </a:t>
              </a:r>
              <a:endParaRPr sz="2400" dirty="0">
                <a:solidFill>
                  <a:schemeClr val="dk1"/>
                </a:solidFill>
                <a:latin typeface="Arial"/>
                <a:ea typeface="Arial"/>
                <a:cs typeface="Arial"/>
                <a:sym typeface="Arial"/>
              </a:endParaRPr>
            </a:p>
          </p:txBody>
        </p:sp>
        <p:sp>
          <p:nvSpPr>
            <p:cNvPr id="423" name="Google Shape;423;p29"/>
            <p:cNvSpPr/>
            <p:nvPr/>
          </p:nvSpPr>
          <p:spPr>
            <a:xfrm>
              <a:off x="0" y="5335187"/>
              <a:ext cx="10846287" cy="8271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9"/>
            <p:cNvSpPr txBox="1"/>
            <p:nvPr/>
          </p:nvSpPr>
          <p:spPr>
            <a:xfrm>
              <a:off x="0" y="5335187"/>
              <a:ext cx="10846287" cy="82719"/>
            </a:xfrm>
            <a:prstGeom prst="rect">
              <a:avLst/>
            </a:prstGeom>
            <a:noFill/>
            <a:ln>
              <a:noFill/>
            </a:ln>
          </p:spPr>
          <p:txBody>
            <a:bodyPr spcFirstLastPara="1" wrap="square" lIns="344350" tIns="6350" rIns="35550" bIns="6350" anchor="t" anchorCtr="0">
              <a:noAutofit/>
            </a:bodyPr>
            <a:lstStyle/>
            <a:p>
              <a:pPr marL="57150" marR="0" lvl="1" indent="-31750" algn="l" rtl="0">
                <a:lnSpc>
                  <a:spcPct val="90000"/>
                </a:lnSpc>
                <a:spcBef>
                  <a:spcPts val="0"/>
                </a:spcBef>
                <a:spcAft>
                  <a:spcPts val="0"/>
                </a:spcAft>
                <a:buClr>
                  <a:schemeClr val="dk1"/>
                </a:buClr>
                <a:buSzPts val="400"/>
                <a:buFont typeface="Trebuchet MS"/>
                <a:buNone/>
              </a:pPr>
              <a:endParaRPr sz="400" b="0" i="0" u="none" strike="noStrike" cap="none">
                <a:solidFill>
                  <a:schemeClr val="dk1"/>
                </a:solidFill>
                <a:latin typeface="Trebuchet MS"/>
                <a:ea typeface="Trebuchet MS"/>
                <a:cs typeface="Trebuchet MS"/>
                <a:sym typeface="Trebuchet MS"/>
              </a:endParaRPr>
            </a:p>
          </p:txBody>
        </p:sp>
      </p:grpSp>
      <p:sp>
        <p:nvSpPr>
          <p:cNvPr id="425" name="Google Shape;425;p2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9"/>
        <p:cNvGrpSpPr/>
        <p:nvPr/>
      </p:nvGrpSpPr>
      <p:grpSpPr>
        <a:xfrm>
          <a:off x="0" y="0"/>
          <a:ext cx="0" cy="0"/>
          <a:chOff x="0" y="0"/>
          <a:chExt cx="0" cy="0"/>
        </a:xfrm>
      </p:grpSpPr>
      <p:pic>
        <p:nvPicPr>
          <p:cNvPr id="430" name="Google Shape;430;p30"/>
          <p:cNvPicPr preferRelativeResize="0"/>
          <p:nvPr/>
        </p:nvPicPr>
        <p:blipFill rotWithShape="1">
          <a:blip r:embed="rId3">
            <a:alphaModFix/>
          </a:blip>
          <a:srcRect l="7694" t="-1032" r="10977" b="10767"/>
          <a:stretch/>
        </p:blipFill>
        <p:spPr>
          <a:xfrm>
            <a:off x="0" y="-2133"/>
            <a:ext cx="7398711" cy="6664840"/>
          </a:xfrm>
          <a:prstGeom prst="rect">
            <a:avLst/>
          </a:prstGeom>
          <a:noFill/>
          <a:ln>
            <a:noFill/>
          </a:ln>
        </p:spPr>
      </p:pic>
      <p:sp>
        <p:nvSpPr>
          <p:cNvPr id="431" name="Google Shape;431;p30"/>
          <p:cNvSpPr txBox="1">
            <a:spLocks noGrp="1"/>
          </p:cNvSpPr>
          <p:nvPr>
            <p:ph type="title"/>
          </p:nvPr>
        </p:nvSpPr>
        <p:spPr>
          <a:xfrm>
            <a:off x="7312581" y="667577"/>
            <a:ext cx="6322217" cy="1559301"/>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3500"/>
              <a:buFont typeface="Trebuchet MS"/>
              <a:buNone/>
            </a:pPr>
            <a:r>
              <a:rPr lang="en-US" sz="3500" dirty="0">
                <a:solidFill>
                  <a:schemeClr val="dk1"/>
                </a:solidFill>
              </a:rPr>
              <a:t>ANTICIPATORY </a:t>
            </a:r>
            <a:br>
              <a:rPr lang="en-US" sz="3500" dirty="0">
                <a:solidFill>
                  <a:schemeClr val="dk1"/>
                </a:solidFill>
              </a:rPr>
            </a:br>
            <a:r>
              <a:rPr lang="en-US" sz="3500" dirty="0">
                <a:solidFill>
                  <a:schemeClr val="dk1"/>
                </a:solidFill>
              </a:rPr>
              <a:t>GUIDANCE</a:t>
            </a:r>
            <a:endParaRPr dirty="0"/>
          </a:p>
        </p:txBody>
      </p:sp>
      <p:pic>
        <p:nvPicPr>
          <p:cNvPr id="432" name="Google Shape;432;p30"/>
          <p:cNvPicPr preferRelativeResize="0">
            <a:picLocks noGrp="1"/>
          </p:cNvPicPr>
          <p:nvPr>
            <p:ph type="body" idx="1"/>
          </p:nvPr>
        </p:nvPicPr>
        <p:blipFill rotWithShape="1">
          <a:blip r:embed="rId4">
            <a:alphaModFix/>
          </a:blip>
          <a:srcRect/>
          <a:stretch/>
        </p:blipFill>
        <p:spPr>
          <a:xfrm>
            <a:off x="7792774" y="4274901"/>
            <a:ext cx="3555409" cy="2096534"/>
          </a:xfrm>
          <a:prstGeom prst="rect">
            <a:avLst/>
          </a:prstGeom>
          <a:noFill/>
          <a:ln>
            <a:noFill/>
          </a:ln>
        </p:spPr>
      </p:pic>
      <p:sp>
        <p:nvSpPr>
          <p:cNvPr id="433" name="Google Shape;433;p30"/>
          <p:cNvSpPr txBox="1">
            <a:spLocks noGrp="1"/>
          </p:cNvSpPr>
          <p:nvPr>
            <p:ph type="sldNum" idx="12"/>
          </p:nvPr>
        </p:nvSpPr>
        <p:spPr>
          <a:xfrm>
            <a:off x="8073390" y="6356351"/>
            <a:ext cx="24003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32</a:t>
            </a:fld>
            <a:endParaRPr>
              <a:solidFill>
                <a:schemeClr val="dk1"/>
              </a:solidFill>
            </a:endParaRPr>
          </a:p>
        </p:txBody>
      </p:sp>
      <p:sp>
        <p:nvSpPr>
          <p:cNvPr id="4" name="TextBox 3">
            <a:extLst>
              <a:ext uri="{FF2B5EF4-FFF2-40B4-BE49-F238E27FC236}">
                <a16:creationId xmlns:a16="http://schemas.microsoft.com/office/drawing/2014/main" id="{F9032011-CE2D-7B18-2139-9CA36B86D7AE}"/>
              </a:ext>
            </a:extLst>
          </p:cNvPr>
          <p:cNvSpPr txBox="1"/>
          <p:nvPr/>
        </p:nvSpPr>
        <p:spPr>
          <a:xfrm>
            <a:off x="7398711" y="2079321"/>
            <a:ext cx="2990850" cy="1477328"/>
          </a:xfrm>
          <a:prstGeom prst="rect">
            <a:avLst/>
          </a:prstGeom>
          <a:noFill/>
        </p:spPr>
        <p:txBody>
          <a:bodyPr wrap="square" rtlCol="0">
            <a:spAutoFit/>
          </a:bodyPr>
          <a:lstStyle/>
          <a:p>
            <a:r>
              <a:rPr lang="en-MY" sz="1800" b="1" dirty="0">
                <a:highlight>
                  <a:srgbClr val="FFFF00"/>
                </a:highlight>
              </a:rPr>
              <a:t>Guidelines </a:t>
            </a:r>
          </a:p>
          <a:p>
            <a:r>
              <a:rPr lang="en-MY" sz="1800" b="1" dirty="0">
                <a:highlight>
                  <a:srgbClr val="FFFF00"/>
                </a:highlight>
              </a:rPr>
              <a:t>Early Childhood </a:t>
            </a:r>
          </a:p>
          <a:p>
            <a:r>
              <a:rPr lang="en-MY" sz="1800" b="1" dirty="0">
                <a:highlight>
                  <a:srgbClr val="FFFF00"/>
                </a:highlight>
              </a:rPr>
              <a:t>Oral Healthcare </a:t>
            </a:r>
          </a:p>
          <a:p>
            <a:r>
              <a:rPr lang="en-MY" sz="1800" b="1" dirty="0">
                <a:highlight>
                  <a:srgbClr val="FFFF00"/>
                </a:highlight>
              </a:rPr>
              <a:t>2008</a:t>
            </a:r>
          </a:p>
          <a:p>
            <a:r>
              <a:rPr lang="en-MY" sz="1800" b="1" dirty="0">
                <a:highlight>
                  <a:srgbClr val="FFFF00"/>
                </a:highlight>
              </a:rPr>
              <a:t>Page 14 to 17</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3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33</a:t>
            </a:fld>
            <a:endParaRPr/>
          </a:p>
        </p:txBody>
      </p:sp>
      <p:graphicFrame>
        <p:nvGraphicFramePr>
          <p:cNvPr id="439" name="Google Shape;439;p31"/>
          <p:cNvGraphicFramePr/>
          <p:nvPr>
            <p:extLst>
              <p:ext uri="{D42A27DB-BD31-4B8C-83A1-F6EECF244321}">
                <p14:modId xmlns:p14="http://schemas.microsoft.com/office/powerpoint/2010/main" val="2776087655"/>
              </p:ext>
            </p:extLst>
          </p:nvPr>
        </p:nvGraphicFramePr>
        <p:xfrm>
          <a:off x="2022375" y="1890148"/>
          <a:ext cx="8147250" cy="3077704"/>
        </p:xfrm>
        <a:graphic>
          <a:graphicData uri="http://schemas.openxmlformats.org/drawingml/2006/table">
            <a:tbl>
              <a:tblPr firstRow="1" firstCol="1" bandRow="1">
                <a:noFill/>
                <a:tableStyleId>{0946BFD9-631A-4508-8478-6C64A302C2D8}</a:tableStyleId>
              </a:tblPr>
              <a:tblGrid>
                <a:gridCol w="8147250">
                  <a:extLst>
                    <a:ext uri="{9D8B030D-6E8A-4147-A177-3AD203B41FA5}">
                      <a16:colId xmlns:a16="http://schemas.microsoft.com/office/drawing/2014/main" val="20000"/>
                    </a:ext>
                  </a:extLst>
                </a:gridCol>
              </a:tblGrid>
              <a:tr h="3077704">
                <a:tc>
                  <a:txBody>
                    <a:bodyPr/>
                    <a:lstStyle/>
                    <a:p>
                      <a:pPr marL="457200" marR="0" lvl="1" indent="-11112" algn="just" rtl="0">
                        <a:lnSpc>
                          <a:spcPct val="107000"/>
                        </a:lnSpc>
                        <a:spcBef>
                          <a:spcPts val="1400"/>
                        </a:spcBef>
                        <a:spcAft>
                          <a:spcPts val="0"/>
                        </a:spcAft>
                        <a:buClr>
                          <a:schemeClr val="dk1"/>
                        </a:buClr>
                        <a:buSzPts val="2400"/>
                        <a:buFont typeface="Noto Sans Symbols"/>
                        <a:buNone/>
                      </a:pPr>
                      <a:endParaRPr dirty="0"/>
                    </a:p>
                    <a:p>
                      <a:pPr marL="457200" marR="0" lvl="1" indent="0" algn="ctr" rtl="0">
                        <a:lnSpc>
                          <a:spcPct val="107000"/>
                        </a:lnSpc>
                        <a:spcBef>
                          <a:spcPts val="1400"/>
                        </a:spcBef>
                        <a:spcAft>
                          <a:spcPts val="0"/>
                        </a:spcAft>
                        <a:buClr>
                          <a:schemeClr val="dk1"/>
                        </a:buClr>
                        <a:buSzPts val="2400"/>
                        <a:buFont typeface="Noto Sans Symbols"/>
                        <a:buNone/>
                      </a:pPr>
                      <a:r>
                        <a:rPr lang="en-US" sz="2400" u="none" strike="noStrike" cap="none" dirty="0">
                          <a:solidFill>
                            <a:schemeClr val="dk1"/>
                          </a:solidFill>
                          <a:latin typeface="Arial"/>
                          <a:ea typeface="Arial"/>
                          <a:cs typeface="Arial"/>
                          <a:sym typeface="Arial"/>
                        </a:rPr>
                        <a:t>RECOMMENDATION 13</a:t>
                      </a:r>
                    </a:p>
                    <a:p>
                      <a:pPr marL="457200" marR="0" lvl="1" indent="0" algn="ctr" rtl="0">
                        <a:lnSpc>
                          <a:spcPct val="107000"/>
                        </a:lnSpc>
                        <a:spcBef>
                          <a:spcPts val="1400"/>
                        </a:spcBef>
                        <a:spcAft>
                          <a:spcPts val="0"/>
                        </a:spcAft>
                        <a:buClr>
                          <a:schemeClr val="dk1"/>
                        </a:buClr>
                        <a:buSzPts val="2400"/>
                        <a:buFont typeface="Noto Sans Symbols"/>
                        <a:buNone/>
                      </a:pPr>
                      <a:endParaRPr dirty="0"/>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chemeClr val="dk1"/>
                          </a:solidFill>
                          <a:latin typeface="Arial"/>
                          <a:ea typeface="Arial"/>
                          <a:cs typeface="Arial"/>
                          <a:sym typeface="Arial"/>
                        </a:rPr>
                        <a:t>Anticipatory guidance should be given to all parents and caregivers of children as early as afterbirth to prevent ECC.</a:t>
                      </a:r>
                      <a:endParaRPr dirty="0"/>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44"/>
        <p:cNvGrpSpPr/>
        <p:nvPr/>
      </p:nvGrpSpPr>
      <p:grpSpPr>
        <a:xfrm>
          <a:off x="0" y="0"/>
          <a:ext cx="0" cy="0"/>
          <a:chOff x="0" y="0"/>
          <a:chExt cx="0" cy="0"/>
        </a:xfrm>
      </p:grpSpPr>
      <p:sp>
        <p:nvSpPr>
          <p:cNvPr id="445" name="Google Shape;445;p32"/>
          <p:cNvSpPr txBox="1">
            <a:spLocks noGrp="1"/>
          </p:cNvSpPr>
          <p:nvPr>
            <p:ph type="title"/>
          </p:nvPr>
        </p:nvSpPr>
        <p:spPr>
          <a:xfrm>
            <a:off x="1052186" y="234624"/>
            <a:ext cx="9356943" cy="1130271"/>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Stardos Stencil"/>
              <a:buNone/>
            </a:pPr>
            <a:r>
              <a:rPr lang="en-US" sz="4400" dirty="0">
                <a:solidFill>
                  <a:srgbClr val="0070C0"/>
                </a:solidFill>
                <a:latin typeface="Stardos Stencil"/>
                <a:ea typeface="Stardos Stencil"/>
                <a:cs typeface="Stardos Stencil"/>
                <a:sym typeface="Stardos Stencil"/>
              </a:rPr>
              <a:t>CARIES RISK  ASSESSMENT</a:t>
            </a:r>
            <a:endParaRPr dirty="0">
              <a:solidFill>
                <a:srgbClr val="0070C0"/>
              </a:solidFill>
            </a:endParaRPr>
          </a:p>
        </p:txBody>
      </p:sp>
      <p:sp>
        <p:nvSpPr>
          <p:cNvPr id="446" name="Google Shape;446;p32"/>
          <p:cNvSpPr txBox="1">
            <a:spLocks noGrp="1"/>
          </p:cNvSpPr>
          <p:nvPr>
            <p:ph type="body" idx="1"/>
          </p:nvPr>
        </p:nvSpPr>
        <p:spPr>
          <a:xfrm>
            <a:off x="605505" y="1175746"/>
            <a:ext cx="11449272" cy="5447630"/>
          </a:xfrm>
          <a:prstGeom prst="rect">
            <a:avLst/>
          </a:prstGeom>
          <a:noFill/>
          <a:ln>
            <a:noFill/>
          </a:ln>
        </p:spPr>
        <p:txBody>
          <a:bodyPr spcFirstLastPara="1" wrap="square" lIns="91425" tIns="45700" rIns="91425" bIns="45700" anchor="ctr" anchorCtr="0">
            <a:normAutofit/>
          </a:bodyPr>
          <a:lstStyle/>
          <a:p>
            <a:pPr marL="342900" lvl="0" indent="-342900" algn="l" rtl="0">
              <a:lnSpc>
                <a:spcPct val="90000"/>
              </a:lnSpc>
              <a:spcBef>
                <a:spcPts val="0"/>
              </a:spcBef>
              <a:spcAft>
                <a:spcPts val="0"/>
              </a:spcAft>
              <a:buSzPts val="2480"/>
              <a:buChar char="►"/>
            </a:pPr>
            <a:r>
              <a:rPr lang="en-US" sz="3100" dirty="0">
                <a:solidFill>
                  <a:schemeClr val="dk1"/>
                </a:solidFill>
                <a:latin typeface="Arial"/>
                <a:ea typeface="Arial"/>
                <a:cs typeface="Arial"/>
                <a:sym typeface="Arial"/>
              </a:rPr>
              <a:t>The </a:t>
            </a:r>
            <a:r>
              <a:rPr lang="en-US" sz="3100" dirty="0">
                <a:solidFill>
                  <a:srgbClr val="FF0000"/>
                </a:solidFill>
                <a:latin typeface="Arial"/>
                <a:ea typeface="Arial"/>
                <a:cs typeface="Arial"/>
                <a:sym typeface="Arial"/>
              </a:rPr>
              <a:t>AAPD 2022 </a:t>
            </a:r>
            <a:r>
              <a:rPr lang="en-US" sz="3100" dirty="0">
                <a:solidFill>
                  <a:schemeClr val="dk1"/>
                </a:solidFill>
                <a:latin typeface="Arial"/>
                <a:ea typeface="Arial"/>
                <a:cs typeface="Arial"/>
                <a:sym typeface="Arial"/>
              </a:rPr>
              <a:t>recommends that the dental </a:t>
            </a:r>
            <a:r>
              <a:rPr lang="en-US" sz="3100" dirty="0">
                <a:solidFill>
                  <a:schemeClr val="tx1"/>
                </a:solidFill>
                <a:latin typeface="Arial"/>
                <a:ea typeface="Arial"/>
                <a:cs typeface="Arial"/>
                <a:sym typeface="Arial"/>
              </a:rPr>
              <a:t>caries risk assessments </a:t>
            </a:r>
            <a:r>
              <a:rPr lang="en-US" sz="3100" dirty="0">
                <a:solidFill>
                  <a:srgbClr val="FF0000"/>
                </a:solidFill>
                <a:latin typeface="Arial"/>
                <a:ea typeface="Arial"/>
                <a:cs typeface="Arial"/>
                <a:sym typeface="Arial"/>
              </a:rPr>
              <a:t>(CRA) </a:t>
            </a:r>
            <a:r>
              <a:rPr lang="en-US" sz="3100" dirty="0">
                <a:solidFill>
                  <a:schemeClr val="dk1"/>
                </a:solidFill>
                <a:latin typeface="Arial"/>
                <a:ea typeface="Arial"/>
                <a:cs typeface="Arial"/>
                <a:sym typeface="Arial"/>
              </a:rPr>
              <a:t>to be based on the child’s age, social, biological, and protective factors, clinical risk factors,  along with clinical disease indicators and </a:t>
            </a:r>
            <a:r>
              <a:rPr lang="en-US" sz="3100" dirty="0">
                <a:solidFill>
                  <a:srgbClr val="FF0000"/>
                </a:solidFill>
                <a:latin typeface="Arial"/>
                <a:ea typeface="Arial"/>
                <a:cs typeface="Arial"/>
                <a:sym typeface="Arial"/>
              </a:rPr>
              <a:t>should be part of routine oral examination. (Appendix 3,4,5,&amp;6)</a:t>
            </a:r>
            <a:endParaRPr sz="3100" dirty="0">
              <a:solidFill>
                <a:srgbClr val="FF0000"/>
              </a:solidFill>
              <a:latin typeface="Arial"/>
              <a:ea typeface="Arial"/>
              <a:cs typeface="Arial"/>
              <a:sym typeface="Arial"/>
            </a:endParaRPr>
          </a:p>
          <a:p>
            <a:pPr marL="342900" lvl="0" indent="-342900" algn="l" rtl="0">
              <a:lnSpc>
                <a:spcPct val="90000"/>
              </a:lnSpc>
              <a:spcBef>
                <a:spcPts val="1000"/>
              </a:spcBef>
              <a:spcAft>
                <a:spcPts val="0"/>
              </a:spcAft>
              <a:buSzPts val="2480"/>
              <a:buChar char="►"/>
            </a:pPr>
            <a:r>
              <a:rPr lang="en-US" sz="3100" dirty="0">
                <a:solidFill>
                  <a:schemeClr val="dk1"/>
                </a:solidFill>
                <a:latin typeface="Arial"/>
                <a:ea typeface="Arial"/>
                <a:cs typeface="Arial"/>
                <a:sym typeface="Arial"/>
              </a:rPr>
              <a:t>At present the </a:t>
            </a:r>
            <a:r>
              <a:rPr lang="en-US" sz="3100" dirty="0">
                <a:solidFill>
                  <a:srgbClr val="FF0000"/>
                </a:solidFill>
                <a:latin typeface="Arial"/>
                <a:ea typeface="Arial"/>
                <a:cs typeface="Arial"/>
                <a:sym typeface="Arial"/>
              </a:rPr>
              <a:t>MOH services record caries risk assessment based on the ICDAS </a:t>
            </a:r>
            <a:r>
              <a:rPr lang="en-US" sz="3100" dirty="0">
                <a:solidFill>
                  <a:schemeClr val="dk1"/>
                </a:solidFill>
                <a:latin typeface="Arial"/>
                <a:ea typeface="Arial"/>
                <a:cs typeface="Arial"/>
                <a:sym typeface="Arial"/>
              </a:rPr>
              <a:t>in the form of a check-list in the dental clinical record card L.P.8-1 Pin.8/2019 </a:t>
            </a:r>
            <a:r>
              <a:rPr lang="en-US" sz="3100" dirty="0">
                <a:solidFill>
                  <a:srgbClr val="FF0000"/>
                </a:solidFill>
                <a:latin typeface="Arial"/>
                <a:ea typeface="Arial"/>
                <a:cs typeface="Arial"/>
                <a:sym typeface="Arial"/>
              </a:rPr>
              <a:t>(Refer Appendix 7).</a:t>
            </a:r>
            <a:endParaRPr dirty="0">
              <a:solidFill>
                <a:srgbClr val="FF0000"/>
              </a:solidFill>
            </a:endParaRPr>
          </a:p>
          <a:p>
            <a:pPr marL="342900" lvl="0" indent="-271780" algn="l" rtl="0">
              <a:lnSpc>
                <a:spcPct val="90000"/>
              </a:lnSpc>
              <a:spcBef>
                <a:spcPts val="1000"/>
              </a:spcBef>
              <a:spcAft>
                <a:spcPts val="0"/>
              </a:spcAft>
              <a:buSzPts val="1120"/>
              <a:buNone/>
            </a:pPr>
            <a:endParaRPr sz="1400" dirty="0">
              <a:solidFill>
                <a:schemeClr val="dk1"/>
              </a:solidFill>
              <a:latin typeface="Arial"/>
              <a:ea typeface="Arial"/>
              <a:cs typeface="Arial"/>
              <a:sym typeface="Arial"/>
            </a:endParaRPr>
          </a:p>
          <a:p>
            <a:pPr marL="342900" lvl="0" indent="-271780" algn="l" rtl="0">
              <a:lnSpc>
                <a:spcPct val="90000"/>
              </a:lnSpc>
              <a:spcBef>
                <a:spcPts val="1000"/>
              </a:spcBef>
              <a:spcAft>
                <a:spcPts val="0"/>
              </a:spcAft>
              <a:buSzPts val="1120"/>
              <a:buNone/>
            </a:pPr>
            <a:endParaRPr sz="1400" dirty="0">
              <a:solidFill>
                <a:schemeClr val="dk1"/>
              </a:solidFill>
              <a:latin typeface="Arial"/>
              <a:ea typeface="Arial"/>
              <a:cs typeface="Arial"/>
              <a:sym typeface="Arial"/>
            </a:endParaRPr>
          </a:p>
        </p:txBody>
      </p:sp>
      <p:sp>
        <p:nvSpPr>
          <p:cNvPr id="447" name="Google Shape;447;p32"/>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34</a:t>
            </a:fld>
            <a:endParaRPr>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4" name="Google Shape;454;p3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35</a:t>
            </a:fld>
            <a:endParaRPr/>
          </a:p>
        </p:txBody>
      </p:sp>
      <p:pic>
        <p:nvPicPr>
          <p:cNvPr id="455" name="Google Shape;455;p33"/>
          <p:cNvPicPr preferRelativeResize="0"/>
          <p:nvPr/>
        </p:nvPicPr>
        <p:blipFill rotWithShape="1">
          <a:blip r:embed="rId3">
            <a:alphaModFix/>
          </a:blip>
          <a:srcRect/>
          <a:stretch/>
        </p:blipFill>
        <p:spPr>
          <a:xfrm>
            <a:off x="2279576" y="-141510"/>
            <a:ext cx="7056784" cy="6914460"/>
          </a:xfrm>
          <a:prstGeom prst="rect">
            <a:avLst/>
          </a:prstGeom>
          <a:noFill/>
          <a:ln>
            <a:noFill/>
          </a:ln>
        </p:spPr>
      </p:pic>
      <p:sp>
        <p:nvSpPr>
          <p:cNvPr id="3" name="TextBox 2">
            <a:extLst>
              <a:ext uri="{FF2B5EF4-FFF2-40B4-BE49-F238E27FC236}">
                <a16:creationId xmlns:a16="http://schemas.microsoft.com/office/drawing/2014/main" id="{EE88AF16-0A66-8891-04BE-CC525E50625D}"/>
              </a:ext>
            </a:extLst>
          </p:cNvPr>
          <p:cNvSpPr txBox="1"/>
          <p:nvPr/>
        </p:nvSpPr>
        <p:spPr>
          <a:xfrm>
            <a:off x="677334" y="112734"/>
            <a:ext cx="1539884" cy="307777"/>
          </a:xfrm>
          <a:prstGeom prst="rect">
            <a:avLst/>
          </a:prstGeom>
          <a:noFill/>
        </p:spPr>
        <p:txBody>
          <a:bodyPr wrap="square" rtlCol="0">
            <a:spAutoFit/>
          </a:bodyPr>
          <a:lstStyle/>
          <a:p>
            <a:r>
              <a:rPr lang="en-MY" dirty="0"/>
              <a:t>APPENDIX 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3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36</a:t>
            </a:fld>
            <a:endParaRPr/>
          </a:p>
        </p:txBody>
      </p:sp>
      <p:pic>
        <p:nvPicPr>
          <p:cNvPr id="461" name="Google Shape;461;p34" descr="Inserting image..."/>
          <p:cNvPicPr preferRelativeResize="0"/>
          <p:nvPr/>
        </p:nvPicPr>
        <p:blipFill rotWithShape="1">
          <a:blip r:embed="rId3">
            <a:alphaModFix/>
          </a:blip>
          <a:srcRect/>
          <a:stretch/>
        </p:blipFill>
        <p:spPr>
          <a:xfrm>
            <a:off x="1631503" y="0"/>
            <a:ext cx="6959159" cy="6669360"/>
          </a:xfrm>
          <a:prstGeom prst="rect">
            <a:avLst/>
          </a:prstGeom>
          <a:noFill/>
          <a:ln>
            <a:noFill/>
          </a:ln>
        </p:spPr>
      </p:pic>
      <p:sp>
        <p:nvSpPr>
          <p:cNvPr id="2" name="TextBox 1">
            <a:extLst>
              <a:ext uri="{FF2B5EF4-FFF2-40B4-BE49-F238E27FC236}">
                <a16:creationId xmlns:a16="http://schemas.microsoft.com/office/drawing/2014/main" id="{7AB9575A-9A01-87EC-24A8-70A3DD0ED08D}"/>
              </a:ext>
            </a:extLst>
          </p:cNvPr>
          <p:cNvSpPr txBox="1"/>
          <p:nvPr/>
        </p:nvSpPr>
        <p:spPr>
          <a:xfrm>
            <a:off x="225468" y="250521"/>
            <a:ext cx="1406034" cy="307777"/>
          </a:xfrm>
          <a:prstGeom prst="rect">
            <a:avLst/>
          </a:prstGeom>
          <a:noFill/>
        </p:spPr>
        <p:txBody>
          <a:bodyPr wrap="square" rtlCol="0">
            <a:spAutoFit/>
          </a:bodyPr>
          <a:lstStyle/>
          <a:p>
            <a:r>
              <a:rPr lang="en-MY" dirty="0"/>
              <a:t>APPENDIX 5</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pic>
        <p:nvPicPr>
          <p:cNvPr id="466" name="Google Shape;466;p35"/>
          <p:cNvPicPr preferRelativeResize="0"/>
          <p:nvPr/>
        </p:nvPicPr>
        <p:blipFill rotWithShape="1">
          <a:blip r:embed="rId3">
            <a:alphaModFix/>
          </a:blip>
          <a:srcRect/>
          <a:stretch/>
        </p:blipFill>
        <p:spPr>
          <a:xfrm>
            <a:off x="1848724" y="1576182"/>
            <a:ext cx="8494553" cy="3705636"/>
          </a:xfrm>
          <a:prstGeom prst="rect">
            <a:avLst/>
          </a:prstGeom>
          <a:noFill/>
          <a:ln w="53975" cap="flat" cmpd="sng">
            <a:solidFill>
              <a:srgbClr val="0C0C0C"/>
            </a:solidFill>
            <a:prstDash val="solid"/>
            <a:round/>
            <a:headEnd type="none" w="sm" len="sm"/>
            <a:tailEnd type="none" w="sm" len="sm"/>
          </a:ln>
        </p:spPr>
      </p:pic>
      <p:sp>
        <p:nvSpPr>
          <p:cNvPr id="467" name="Google Shape;467;p3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37</a:t>
            </a:fld>
            <a:endParaRPr/>
          </a:p>
        </p:txBody>
      </p:sp>
      <p:sp>
        <p:nvSpPr>
          <p:cNvPr id="2" name="TextBox 1">
            <a:extLst>
              <a:ext uri="{FF2B5EF4-FFF2-40B4-BE49-F238E27FC236}">
                <a16:creationId xmlns:a16="http://schemas.microsoft.com/office/drawing/2014/main" id="{F803F02E-3899-5529-1FB6-08BB3A1CD32F}"/>
              </a:ext>
            </a:extLst>
          </p:cNvPr>
          <p:cNvSpPr txBox="1"/>
          <p:nvPr/>
        </p:nvSpPr>
        <p:spPr>
          <a:xfrm>
            <a:off x="375781" y="601249"/>
            <a:ext cx="1766170" cy="307777"/>
          </a:xfrm>
          <a:prstGeom prst="rect">
            <a:avLst/>
          </a:prstGeom>
          <a:noFill/>
        </p:spPr>
        <p:txBody>
          <a:bodyPr wrap="square" rtlCol="0">
            <a:spAutoFit/>
          </a:bodyPr>
          <a:lstStyle/>
          <a:p>
            <a:r>
              <a:rPr lang="en-MY" dirty="0"/>
              <a:t>APPENDIX 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36"/>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SzPts val="4320"/>
              <a:buNone/>
            </a:pPr>
            <a:endParaRPr sz="5400"/>
          </a:p>
          <a:p>
            <a:pPr marL="0" lvl="0" indent="0" algn="l" rtl="0">
              <a:spcBef>
                <a:spcPts val="1000"/>
              </a:spcBef>
              <a:spcAft>
                <a:spcPts val="0"/>
              </a:spcAft>
              <a:buSzPts val="4320"/>
              <a:buNone/>
            </a:pPr>
            <a:endParaRPr sz="5400"/>
          </a:p>
          <a:p>
            <a:pPr marL="0" lvl="0" indent="0" algn="l" rtl="0">
              <a:spcBef>
                <a:spcPts val="1000"/>
              </a:spcBef>
              <a:spcAft>
                <a:spcPts val="0"/>
              </a:spcAft>
              <a:buSzPts val="4320"/>
              <a:buNone/>
            </a:pPr>
            <a:r>
              <a:rPr lang="en-US" sz="5400">
                <a:latin typeface="Times New Roman"/>
                <a:ea typeface="Times New Roman"/>
                <a:cs typeface="Times New Roman"/>
                <a:sym typeface="Times New Roman"/>
              </a:rPr>
              <a:t>           </a:t>
            </a:r>
            <a:endParaRPr/>
          </a:p>
        </p:txBody>
      </p:sp>
      <p:sp>
        <p:nvSpPr>
          <p:cNvPr id="474" name="Google Shape;474;p3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38</a:t>
            </a:fld>
            <a:endParaRPr/>
          </a:p>
        </p:txBody>
      </p:sp>
      <p:graphicFrame>
        <p:nvGraphicFramePr>
          <p:cNvPr id="475" name="Google Shape;475;p36"/>
          <p:cNvGraphicFramePr/>
          <p:nvPr>
            <p:extLst>
              <p:ext uri="{D42A27DB-BD31-4B8C-83A1-F6EECF244321}">
                <p14:modId xmlns:p14="http://schemas.microsoft.com/office/powerpoint/2010/main" val="1558013185"/>
              </p:ext>
            </p:extLst>
          </p:nvPr>
        </p:nvGraphicFramePr>
        <p:xfrm>
          <a:off x="5663953" y="63190"/>
          <a:ext cx="6264700" cy="6794800"/>
        </p:xfrm>
        <a:graphic>
          <a:graphicData uri="http://schemas.openxmlformats.org/drawingml/2006/table">
            <a:tbl>
              <a:tblPr firstRow="1" firstCol="1" bandRow="1">
                <a:noFill/>
                <a:tableStyleId>{0946BFD9-631A-4508-8478-6C64A302C2D8}</a:tableStyleId>
              </a:tblPr>
              <a:tblGrid>
                <a:gridCol w="6264700">
                  <a:extLst>
                    <a:ext uri="{9D8B030D-6E8A-4147-A177-3AD203B41FA5}">
                      <a16:colId xmlns:a16="http://schemas.microsoft.com/office/drawing/2014/main" val="20000"/>
                    </a:ext>
                  </a:extLst>
                </a:gridCol>
              </a:tblGrid>
              <a:tr h="6794800">
                <a:tc>
                  <a:txBody>
                    <a:bodyPr/>
                    <a:lstStyle/>
                    <a:p>
                      <a:pPr marL="0" marR="0" lvl="0" indent="0" algn="just" rtl="0">
                        <a:lnSpc>
                          <a:spcPct val="107000"/>
                        </a:lnSpc>
                        <a:spcBef>
                          <a:spcPts val="0"/>
                        </a:spcBef>
                        <a:spcAft>
                          <a:spcPts val="0"/>
                        </a:spcAft>
                        <a:buClr>
                          <a:schemeClr val="dk1"/>
                        </a:buClr>
                        <a:buSzPts val="2400"/>
                        <a:buFont typeface="Noto Sans Symbols"/>
                        <a:buNone/>
                      </a:pPr>
                      <a:r>
                        <a:rPr lang="en-US" sz="2400" u="none" strike="noStrike" cap="none" dirty="0">
                          <a:latin typeface="Arial"/>
                          <a:ea typeface="Arial"/>
                          <a:cs typeface="Arial"/>
                          <a:sym typeface="Arial"/>
                        </a:rPr>
                        <a:t>      </a:t>
                      </a:r>
                      <a:endParaRPr dirty="0"/>
                    </a:p>
                    <a:p>
                      <a:pPr marL="0" marR="0" lvl="0" indent="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Arial"/>
                        <a:ea typeface="Arial"/>
                        <a:cs typeface="Arial"/>
                        <a:sym typeface="Arial"/>
                      </a:endParaRPr>
                    </a:p>
                    <a:p>
                      <a:pPr marL="0" marR="0" lvl="0" indent="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Arial"/>
                        <a:ea typeface="Arial"/>
                        <a:cs typeface="Arial"/>
                        <a:sym typeface="Arial"/>
                      </a:endParaRPr>
                    </a:p>
                    <a:p>
                      <a:pPr marL="0" marR="0" lvl="0" indent="0" algn="just" rtl="0">
                        <a:lnSpc>
                          <a:spcPct val="107000"/>
                        </a:lnSpc>
                        <a:spcBef>
                          <a:spcPts val="1400"/>
                        </a:spcBef>
                        <a:spcAft>
                          <a:spcPts val="0"/>
                        </a:spcAft>
                        <a:buClr>
                          <a:schemeClr val="dk1"/>
                        </a:buClr>
                        <a:buSzPts val="2400"/>
                        <a:buFont typeface="Noto Sans Symbols"/>
                        <a:buNone/>
                      </a:pPr>
                      <a:endParaRPr sz="2400" u="none" strike="noStrike" cap="none" dirty="0">
                        <a:solidFill>
                          <a:schemeClr val="dk1"/>
                        </a:solidFill>
                        <a:latin typeface="Arial"/>
                        <a:ea typeface="Arial"/>
                        <a:cs typeface="Arial"/>
                        <a:sym typeface="Arial"/>
                      </a:endParaRPr>
                    </a:p>
                    <a:p>
                      <a:pPr marL="0" marR="0" lvl="0" indent="0" algn="just" rtl="0">
                        <a:lnSpc>
                          <a:spcPct val="107000"/>
                        </a:lnSpc>
                        <a:spcBef>
                          <a:spcPts val="1400"/>
                        </a:spcBef>
                        <a:spcAft>
                          <a:spcPts val="0"/>
                        </a:spcAft>
                        <a:buClr>
                          <a:schemeClr val="dk1"/>
                        </a:buClr>
                        <a:buSzPts val="2400"/>
                        <a:buFont typeface="Noto Sans Symbols"/>
                        <a:buNone/>
                      </a:pPr>
                      <a:r>
                        <a:rPr lang="en-US" sz="2400" u="none" strike="noStrike" cap="none" dirty="0">
                          <a:solidFill>
                            <a:schemeClr val="dk1"/>
                          </a:solidFill>
                          <a:latin typeface="Arial"/>
                          <a:ea typeface="Arial"/>
                          <a:cs typeface="Arial"/>
                          <a:sym typeface="Arial"/>
                        </a:rPr>
                        <a:t>     RECOMMENDATION 14</a:t>
                      </a:r>
                      <a:endParaRPr dirty="0"/>
                    </a:p>
                    <a:p>
                      <a:pPr marL="342900" marR="0" lvl="0" indent="-342900" algn="just"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Arial"/>
                          <a:ea typeface="Arial"/>
                          <a:cs typeface="Arial"/>
                          <a:sym typeface="Arial"/>
                        </a:rPr>
                        <a:t> Caries risk assessment </a:t>
                      </a:r>
                      <a:r>
                        <a:rPr lang="en-US" sz="2400" u="none" strike="noStrike" cap="none" dirty="0">
                          <a:solidFill>
                            <a:schemeClr val="dk1"/>
                          </a:solidFill>
                          <a:latin typeface="Arial"/>
                          <a:ea typeface="Arial"/>
                          <a:cs typeface="Arial"/>
                          <a:sym typeface="Arial"/>
                        </a:rPr>
                        <a:t>should be done </a:t>
                      </a:r>
                      <a:r>
                        <a:rPr lang="en-US" sz="2400" u="none" strike="noStrike" cap="none" dirty="0">
                          <a:solidFill>
                            <a:srgbClr val="FF0000"/>
                          </a:solidFill>
                          <a:latin typeface="Arial"/>
                          <a:ea typeface="Arial"/>
                          <a:cs typeface="Arial"/>
                          <a:sym typeface="Arial"/>
                        </a:rPr>
                        <a:t>for children aged six years old and below.</a:t>
                      </a:r>
                      <a:endParaRPr dirty="0">
                        <a:solidFill>
                          <a:srgbClr val="FF0000"/>
                        </a:solidFill>
                      </a:endParaRPr>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
        <p:nvSpPr>
          <p:cNvPr id="476" name="Google Shape;476;p36"/>
          <p:cNvSpPr txBox="1"/>
          <p:nvPr/>
        </p:nvSpPr>
        <p:spPr>
          <a:xfrm>
            <a:off x="1775520" y="397401"/>
            <a:ext cx="3888432" cy="60631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dirty="0">
                <a:solidFill>
                  <a:srgbClr val="0070C0"/>
                </a:solidFill>
                <a:latin typeface="Stardos Stencil"/>
                <a:ea typeface="Stardos Stencil"/>
                <a:cs typeface="Stardos Stencil"/>
                <a:sym typeface="Stardos Stencil"/>
              </a:rPr>
              <a:t>CARIES </a:t>
            </a:r>
            <a:endParaRPr dirty="0"/>
          </a:p>
          <a:p>
            <a:pPr marL="0" marR="0" lvl="0" indent="0" algn="l" rtl="0">
              <a:spcBef>
                <a:spcPts val="0"/>
              </a:spcBef>
              <a:spcAft>
                <a:spcPts val="0"/>
              </a:spcAft>
              <a:buNone/>
            </a:pPr>
            <a:r>
              <a:rPr lang="en-US" sz="4400" dirty="0">
                <a:solidFill>
                  <a:srgbClr val="0070C0"/>
                </a:solidFill>
                <a:latin typeface="Stardos Stencil"/>
                <a:ea typeface="Stardos Stencil"/>
                <a:cs typeface="Stardos Stencil"/>
                <a:sym typeface="Stardos Stencil"/>
              </a:rPr>
              <a:t>RISK</a:t>
            </a:r>
            <a:endParaRPr dirty="0"/>
          </a:p>
          <a:p>
            <a:pPr marL="0" marR="0" lvl="0" indent="0" algn="l" rtl="0">
              <a:spcBef>
                <a:spcPts val="0"/>
              </a:spcBef>
              <a:spcAft>
                <a:spcPts val="0"/>
              </a:spcAft>
              <a:buNone/>
            </a:pPr>
            <a:r>
              <a:rPr lang="en-US" sz="4400" dirty="0">
                <a:solidFill>
                  <a:srgbClr val="0070C0"/>
                </a:solidFill>
                <a:latin typeface="Stardos Stencil"/>
                <a:ea typeface="Stardos Stencil"/>
                <a:cs typeface="Stardos Stencil"/>
                <a:sym typeface="Stardos Stencil"/>
              </a:rPr>
              <a:t>ASSESSMENT</a:t>
            </a: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4400" dirty="0">
              <a:solidFill>
                <a:srgbClr val="0070C0"/>
              </a:solidFill>
              <a:latin typeface="Stardos Stencil"/>
              <a:ea typeface="Stardos Stencil"/>
              <a:cs typeface="Stardos Stencil"/>
              <a:sym typeface="Stardos Stencil"/>
            </a:endParaRPr>
          </a:p>
          <a:p>
            <a:pPr marL="0" marR="0" lvl="0" indent="0" algn="l" rtl="0">
              <a:spcBef>
                <a:spcPts val="0"/>
              </a:spcBef>
              <a:spcAft>
                <a:spcPts val="0"/>
              </a:spcAft>
              <a:buNone/>
            </a:pPr>
            <a:r>
              <a:rPr lang="en-US" sz="2400" dirty="0">
                <a:solidFill>
                  <a:schemeClr val="dk1"/>
                </a:solidFill>
                <a:latin typeface="Calibri"/>
                <a:ea typeface="Calibri"/>
                <a:cs typeface="Calibri"/>
                <a:sym typeface="Calibri"/>
              </a:rPr>
              <a:t>The CPG DG opines that all </a:t>
            </a:r>
            <a:r>
              <a:rPr lang="en-US" sz="2400" dirty="0">
                <a:solidFill>
                  <a:srgbClr val="FF0000"/>
                </a:solidFill>
                <a:latin typeface="Calibri"/>
                <a:ea typeface="Calibri"/>
                <a:cs typeface="Calibri"/>
                <a:sym typeface="Calibri"/>
              </a:rPr>
              <a:t>children aged six years old and below have to be assessed for risk of developing ECC </a:t>
            </a:r>
            <a:r>
              <a:rPr lang="en-US" sz="2400" dirty="0">
                <a:solidFill>
                  <a:schemeClr val="dk1"/>
                </a:solidFill>
                <a:latin typeface="Calibri"/>
                <a:ea typeface="Calibri"/>
                <a:cs typeface="Calibri"/>
                <a:sym typeface="Calibri"/>
              </a:rPr>
              <a:t>regardless of the assessment tool used. </a:t>
            </a:r>
            <a:endParaRPr dirty="0"/>
          </a:p>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a:p>
            <a:pPr marL="0" marR="0" lvl="0" indent="0" algn="l" rtl="0">
              <a:spcBef>
                <a:spcPts val="0"/>
              </a:spcBef>
              <a:spcAft>
                <a:spcPts val="0"/>
              </a:spcAft>
              <a:buNone/>
            </a:pPr>
            <a:endParaRPr sz="4400" dirty="0">
              <a:solidFill>
                <a:srgbClr val="0070C0"/>
              </a:solidFill>
              <a:latin typeface="Stardos Stencil"/>
              <a:ea typeface="Stardos Stencil"/>
              <a:cs typeface="Stardos Stencil"/>
              <a:sym typeface="Stardos Stenci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0"/>
        <p:cNvGrpSpPr/>
        <p:nvPr/>
      </p:nvGrpSpPr>
      <p:grpSpPr>
        <a:xfrm>
          <a:off x="0" y="0"/>
          <a:ext cx="0" cy="0"/>
          <a:chOff x="0" y="0"/>
          <a:chExt cx="0" cy="0"/>
        </a:xfrm>
      </p:grpSpPr>
      <p:pic>
        <p:nvPicPr>
          <p:cNvPr id="481" name="Google Shape;481;p37" descr="Može biti slika sljedećeg: 5 ljudi i tekst &quot;JOHOR TODDLER ORAL HEALTH FESTIVAL Peringkat Johor 2023 HEALTHY Happy 24Selasa Selasa Oktober Dewan Jubli Intan Sultan Ibrahim. Batu Pahat oleh AN LING TIAN SOON DAN PERPADUAN NEGERI JOHOR PERGIGIAN BAYU PAHAT YANG ERHORM PENGERUSIJAW TANKUASA&quot;"/>
          <p:cNvPicPr preferRelativeResize="0">
            <a:picLocks noGrp="1"/>
          </p:cNvPicPr>
          <p:nvPr>
            <p:ph type="body" idx="1"/>
          </p:nvPr>
        </p:nvPicPr>
        <p:blipFill rotWithShape="1">
          <a:blip r:embed="rId3">
            <a:alphaModFix/>
          </a:blip>
          <a:srcRect t="2712" r="1" b="1"/>
          <a:stretch/>
        </p:blipFill>
        <p:spPr>
          <a:xfrm>
            <a:off x="2662539" y="914401"/>
            <a:ext cx="6809773" cy="4968819"/>
          </a:xfrm>
          <a:prstGeom prst="rect">
            <a:avLst/>
          </a:prstGeom>
          <a:noFill/>
          <a:ln>
            <a:noFill/>
          </a:ln>
        </p:spPr>
      </p:pic>
      <p:sp>
        <p:nvSpPr>
          <p:cNvPr id="482" name="Google Shape;482;p37"/>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t>39</a:t>
            </a:fld>
            <a:endParaRPr/>
          </a:p>
        </p:txBody>
      </p:sp>
      <p:sp>
        <p:nvSpPr>
          <p:cNvPr id="483" name="Google Shape;483;p37"/>
          <p:cNvSpPr/>
          <p:nvPr/>
        </p:nvSpPr>
        <p:spPr>
          <a:xfrm>
            <a:off x="2644748" y="4845892"/>
            <a:ext cx="3762569" cy="923330"/>
          </a:xfrm>
          <a:prstGeom prst="rect">
            <a:avLst/>
          </a:prstGeom>
          <a:solidFill>
            <a:schemeClr val="lt1"/>
          </a:solidFill>
          <a:ln w="19050" cap="rnd"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rgbClr val="262626"/>
                </a:solidFill>
                <a:latin typeface="Trebuchet MS"/>
                <a:ea typeface="Trebuchet MS"/>
                <a:cs typeface="Trebuchet MS"/>
                <a:sym typeface="Trebuchet MS"/>
              </a:rPr>
              <a:t>Thank you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3"/>
        <p:cNvGrpSpPr/>
        <p:nvPr/>
      </p:nvGrpSpPr>
      <p:grpSpPr>
        <a:xfrm>
          <a:off x="0" y="0"/>
          <a:ext cx="0" cy="0"/>
          <a:chOff x="0" y="0"/>
          <a:chExt cx="0" cy="0"/>
        </a:xfrm>
      </p:grpSpPr>
      <p:sp>
        <p:nvSpPr>
          <p:cNvPr id="204" name="Google Shape;204;p4"/>
          <p:cNvSpPr txBox="1">
            <a:spLocks noGrp="1"/>
          </p:cNvSpPr>
          <p:nvPr>
            <p:ph type="title"/>
          </p:nvPr>
        </p:nvSpPr>
        <p:spPr>
          <a:xfrm>
            <a:off x="4634632" y="-555152"/>
            <a:ext cx="5066990" cy="2052522"/>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chemeClr val="accent1"/>
              </a:buClr>
              <a:buSzPts val="4900"/>
              <a:buFont typeface="Stardos Stencil"/>
              <a:buNone/>
            </a:pPr>
            <a:r>
              <a:rPr lang="en-US" sz="4900" dirty="0">
                <a:solidFill>
                  <a:srgbClr val="00B0F0"/>
                </a:solidFill>
                <a:latin typeface="Stardos Stencil"/>
                <a:ea typeface="Stardos Stencil"/>
                <a:cs typeface="Stardos Stencil"/>
                <a:sym typeface="Stardos Stencil"/>
              </a:rPr>
              <a:t>DIET ADVICE</a:t>
            </a:r>
            <a:endParaRPr sz="4900" dirty="0">
              <a:solidFill>
                <a:srgbClr val="00B0F0"/>
              </a:solidFill>
            </a:endParaRPr>
          </a:p>
        </p:txBody>
      </p:sp>
      <p:sp>
        <p:nvSpPr>
          <p:cNvPr id="205" name="Google Shape;205;p4"/>
          <p:cNvSpPr txBox="1">
            <a:spLocks noGrp="1"/>
          </p:cNvSpPr>
          <p:nvPr>
            <p:ph type="body" idx="1"/>
          </p:nvPr>
        </p:nvSpPr>
        <p:spPr>
          <a:xfrm>
            <a:off x="4321479" y="2830883"/>
            <a:ext cx="5887233" cy="286086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360"/>
              <a:buNone/>
            </a:pPr>
            <a:r>
              <a:rPr lang="en-US" sz="2400" dirty="0">
                <a:solidFill>
                  <a:schemeClr val="dk1"/>
                </a:solidFill>
                <a:latin typeface="Arial"/>
                <a:ea typeface="Arial"/>
                <a:cs typeface="Arial"/>
                <a:sym typeface="Arial"/>
              </a:rPr>
              <a:t>Early establishment of dietary habits and childhood food preferences may impact a child’s oral health, general health and overall well-being. </a:t>
            </a:r>
            <a:r>
              <a:rPr lang="en-US" sz="2400" baseline="30000" dirty="0">
                <a:solidFill>
                  <a:schemeClr val="dk1"/>
                </a:solidFill>
                <a:latin typeface="Arial"/>
                <a:ea typeface="Arial"/>
                <a:cs typeface="Arial"/>
                <a:sym typeface="Arial"/>
              </a:rPr>
              <a:t>Kranz et al., 2006</a:t>
            </a: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0" lvl="0" indent="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latin typeface="Arial"/>
              <a:ea typeface="Arial"/>
              <a:cs typeface="Arial"/>
              <a:sym typeface="Arial"/>
            </a:endParaRPr>
          </a:p>
          <a:p>
            <a:pPr marL="0" lvl="0" indent="0" algn="l" rtl="0">
              <a:spcBef>
                <a:spcPts val="1000"/>
              </a:spcBef>
              <a:spcAft>
                <a:spcPts val="0"/>
              </a:spcAft>
              <a:buSzPts val="1360"/>
              <a:buNone/>
            </a:pPr>
            <a:endParaRPr sz="2400" baseline="300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baseline="30000" dirty="0">
              <a:solidFill>
                <a:schemeClr val="dk1"/>
              </a:solidFill>
              <a:latin typeface="Arial"/>
              <a:ea typeface="Arial"/>
              <a:cs typeface="Arial"/>
              <a:sym typeface="Arial"/>
            </a:endParaRPr>
          </a:p>
          <a:p>
            <a:pPr marL="342900" lvl="0" indent="-256540" algn="l" rtl="0">
              <a:spcBef>
                <a:spcPts val="1000"/>
              </a:spcBef>
              <a:spcAft>
                <a:spcPts val="0"/>
              </a:spcAft>
              <a:buSzPts val="1360"/>
              <a:buNone/>
            </a:pPr>
            <a:endParaRPr sz="2400" dirty="0">
              <a:solidFill>
                <a:schemeClr val="dk1"/>
              </a:solidFill>
            </a:endParaRPr>
          </a:p>
        </p:txBody>
      </p:sp>
      <p:sp>
        <p:nvSpPr>
          <p:cNvPr id="206" name="Google Shape;206;p4"/>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4</a:t>
            </a:fld>
            <a:endParaRPr>
              <a:solidFill>
                <a:schemeClr val="dk1"/>
              </a:solidFill>
            </a:endParaRPr>
          </a:p>
        </p:txBody>
      </p:sp>
      <p:pic>
        <p:nvPicPr>
          <p:cNvPr id="207" name="Google Shape;207;p4"/>
          <p:cNvPicPr preferRelativeResize="0"/>
          <p:nvPr/>
        </p:nvPicPr>
        <p:blipFill rotWithShape="1">
          <a:blip r:embed="rId3">
            <a:alphaModFix/>
          </a:blip>
          <a:srcRect l="12882" r="36903" b="-1"/>
          <a:stretch/>
        </p:blipFill>
        <p:spPr>
          <a:xfrm>
            <a:off x="772789" y="1553226"/>
            <a:ext cx="3373326" cy="404274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5"/>
          <p:cNvSpPr txBox="1">
            <a:spLocks noGrp="1"/>
          </p:cNvSpPr>
          <p:nvPr>
            <p:ph type="title"/>
          </p:nvPr>
        </p:nvSpPr>
        <p:spPr>
          <a:xfrm>
            <a:off x="1703512" y="160338"/>
            <a:ext cx="8229600" cy="676375"/>
          </a:xfrm>
          <a:prstGeom prst="rect">
            <a:avLst/>
          </a:prstGeom>
          <a:noFill/>
          <a:ln>
            <a:noFill/>
          </a:ln>
        </p:spPr>
        <p:txBody>
          <a:bodyPr spcFirstLastPara="1" wrap="square" lIns="91425" tIns="45700" rIns="91425" bIns="45700" anchor="t" anchorCtr="0">
            <a:normAutofit fontScale="90000"/>
          </a:bodyPr>
          <a:lstStyle/>
          <a:p>
            <a:pPr marL="0" lvl="0" indent="0" algn="ctr" rtl="0">
              <a:spcBef>
                <a:spcPts val="0"/>
              </a:spcBef>
              <a:spcAft>
                <a:spcPts val="0"/>
              </a:spcAft>
              <a:buClr>
                <a:srgbClr val="0070C0"/>
              </a:buClr>
              <a:buSzPct val="100000"/>
              <a:buFont typeface="Stardos Stencil"/>
              <a:buNone/>
            </a:pPr>
            <a:r>
              <a:rPr lang="en-US" sz="4400" dirty="0">
                <a:solidFill>
                  <a:srgbClr val="0070C0"/>
                </a:solidFill>
                <a:latin typeface="Stardos Stencil"/>
                <a:ea typeface="Stardos Stencil"/>
                <a:cs typeface="Stardos Stencil"/>
                <a:sym typeface="Stardos Stencil"/>
              </a:rPr>
              <a:t>DIET ADVICE</a:t>
            </a:r>
            <a:endParaRPr dirty="0"/>
          </a:p>
        </p:txBody>
      </p:sp>
      <p:sp>
        <p:nvSpPr>
          <p:cNvPr id="213" name="Google Shape;213;p5"/>
          <p:cNvSpPr txBox="1">
            <a:spLocks noGrp="1"/>
          </p:cNvSpPr>
          <p:nvPr>
            <p:ph type="body" idx="1"/>
          </p:nvPr>
        </p:nvSpPr>
        <p:spPr>
          <a:xfrm>
            <a:off x="739008" y="1225054"/>
            <a:ext cx="8712968" cy="5472608"/>
          </a:xfrm>
          <a:prstGeom prst="rect">
            <a:avLst/>
          </a:prstGeom>
          <a:noFill/>
          <a:ln>
            <a:noFill/>
          </a:ln>
        </p:spPr>
        <p:txBody>
          <a:bodyPr spcFirstLastPara="1" wrap="square" lIns="91425" tIns="45700" rIns="91425" bIns="45700" anchor="t" anchorCtr="0">
            <a:normAutofit fontScale="70000" lnSpcReduction="20000"/>
          </a:bodyPr>
          <a:lstStyle/>
          <a:p>
            <a:pPr marL="0" lvl="0" indent="0" algn="just" rtl="0">
              <a:lnSpc>
                <a:spcPct val="107000"/>
              </a:lnSpc>
              <a:spcBef>
                <a:spcPts val="0"/>
              </a:spcBef>
              <a:spcAft>
                <a:spcPts val="0"/>
              </a:spcAft>
              <a:buSzPct val="80000"/>
              <a:buNone/>
            </a:pPr>
            <a:r>
              <a:rPr lang="en-US" sz="3400" dirty="0">
                <a:solidFill>
                  <a:srgbClr val="FF0000"/>
                </a:solidFill>
                <a:latin typeface="Arial"/>
                <a:ea typeface="Arial"/>
                <a:cs typeface="Arial"/>
                <a:sym typeface="Arial"/>
              </a:rPr>
              <a:t>A Cochrane SR </a:t>
            </a:r>
            <a:r>
              <a:rPr lang="en-US" sz="3400" dirty="0">
                <a:latin typeface="Arial"/>
                <a:ea typeface="Arial"/>
                <a:cs typeface="Arial"/>
                <a:sym typeface="Arial"/>
              </a:rPr>
              <a:t>with 14 RCTs </a:t>
            </a:r>
            <a:r>
              <a:rPr lang="en-US" sz="3400" dirty="0">
                <a:solidFill>
                  <a:srgbClr val="FF0000"/>
                </a:solidFill>
                <a:latin typeface="Arial"/>
                <a:ea typeface="Arial"/>
                <a:cs typeface="Arial"/>
                <a:sym typeface="Arial"/>
              </a:rPr>
              <a:t>assessed </a:t>
            </a:r>
            <a:r>
              <a:rPr lang="en-US" sz="3400" dirty="0">
                <a:latin typeface="Arial"/>
                <a:ea typeface="Arial"/>
                <a:cs typeface="Arial"/>
                <a:sym typeface="Arial"/>
              </a:rPr>
              <a:t>the effects of </a:t>
            </a:r>
            <a:r>
              <a:rPr lang="en-US" sz="3400" dirty="0">
                <a:solidFill>
                  <a:srgbClr val="FF0000"/>
                </a:solidFill>
                <a:latin typeface="Arial"/>
                <a:ea typeface="Arial"/>
                <a:cs typeface="Arial"/>
                <a:sym typeface="Arial"/>
              </a:rPr>
              <a:t>interventions among pregnant women, new mothers or other primary caregivers in preventing ECC</a:t>
            </a:r>
            <a:r>
              <a:rPr lang="en-US" sz="3400" dirty="0">
                <a:latin typeface="Arial"/>
                <a:ea typeface="Arial"/>
                <a:cs typeface="Arial"/>
                <a:sym typeface="Arial"/>
              </a:rPr>
              <a:t> with follow-up periods ranging from seven months to four years</a:t>
            </a:r>
            <a:r>
              <a:rPr lang="en-US" sz="3400" baseline="30000" dirty="0">
                <a:solidFill>
                  <a:srgbClr val="FF0000"/>
                </a:solidFill>
                <a:latin typeface="Arial"/>
                <a:ea typeface="Arial"/>
                <a:cs typeface="Arial"/>
                <a:sym typeface="Arial"/>
              </a:rPr>
              <a:t>.(Riggs et al., 2019)</a:t>
            </a:r>
            <a:r>
              <a:rPr lang="en-US" sz="3400" baseline="30000" dirty="0">
                <a:latin typeface="Arial"/>
                <a:ea typeface="Arial"/>
                <a:cs typeface="Arial"/>
                <a:sym typeface="Arial"/>
              </a:rPr>
              <a:t> level I</a:t>
            </a:r>
            <a:endParaRPr sz="3400" dirty="0"/>
          </a:p>
          <a:p>
            <a:pPr lvl="0" indent="-457200" algn="just" rtl="0">
              <a:lnSpc>
                <a:spcPct val="107000"/>
              </a:lnSpc>
              <a:spcBef>
                <a:spcPts val="1800"/>
              </a:spcBef>
              <a:spcAft>
                <a:spcPts val="0"/>
              </a:spcAft>
              <a:buClr>
                <a:schemeClr val="tx1"/>
              </a:buClr>
              <a:buSzPct val="80000"/>
              <a:buFont typeface="Arial" panose="020B0604020202020204" pitchFamily="34" charset="0"/>
              <a:buChar char="•"/>
            </a:pPr>
            <a:r>
              <a:rPr lang="en-US" sz="2900" dirty="0">
                <a:solidFill>
                  <a:srgbClr val="FF0000"/>
                </a:solidFill>
                <a:latin typeface="Arial"/>
                <a:ea typeface="Arial"/>
                <a:cs typeface="Arial"/>
                <a:sym typeface="Arial"/>
              </a:rPr>
              <a:t>Child diet and feeding practice advice versus standard care showed</a:t>
            </a:r>
            <a:r>
              <a:rPr lang="en-US" sz="2900" dirty="0">
                <a:latin typeface="Arial"/>
                <a:ea typeface="Arial"/>
                <a:cs typeface="Arial"/>
                <a:sym typeface="Arial"/>
              </a:rPr>
              <a:t>:</a:t>
            </a:r>
            <a:endParaRPr sz="2900" dirty="0"/>
          </a:p>
          <a:p>
            <a:pPr marL="798513" lvl="0" indent="-457200" algn="just" rtl="0">
              <a:lnSpc>
                <a:spcPct val="107000"/>
              </a:lnSpc>
              <a:spcBef>
                <a:spcPts val="1800"/>
              </a:spcBef>
              <a:spcAft>
                <a:spcPts val="0"/>
              </a:spcAft>
              <a:buClr>
                <a:schemeClr val="tx1"/>
              </a:buClr>
              <a:buSzPct val="80000"/>
              <a:buFont typeface="Arial" panose="020B0604020202020204" pitchFamily="34" charset="0"/>
              <a:buChar char="•"/>
            </a:pPr>
            <a:r>
              <a:rPr lang="en-US" sz="2900" dirty="0">
                <a:latin typeface="Arial"/>
                <a:ea typeface="Arial"/>
                <a:cs typeface="Arial"/>
                <a:sym typeface="Arial"/>
              </a:rPr>
              <a:t>○	</a:t>
            </a:r>
            <a:r>
              <a:rPr lang="en-US" sz="2900" dirty="0">
                <a:solidFill>
                  <a:srgbClr val="FF0000"/>
                </a:solidFill>
                <a:latin typeface="Arial"/>
                <a:ea typeface="Arial"/>
                <a:cs typeface="Arial"/>
                <a:sym typeface="Arial"/>
              </a:rPr>
              <a:t>reduced risk of caries (RR=0.85, 95% CI 0.75 to 0.97) </a:t>
            </a:r>
            <a:endParaRPr sz="2900" dirty="0">
              <a:solidFill>
                <a:srgbClr val="FF0000"/>
              </a:solidFill>
            </a:endParaRPr>
          </a:p>
          <a:p>
            <a:pPr lvl="0" indent="-457200" algn="just" rtl="0">
              <a:lnSpc>
                <a:spcPct val="107000"/>
              </a:lnSpc>
              <a:spcBef>
                <a:spcPts val="1800"/>
              </a:spcBef>
              <a:spcAft>
                <a:spcPts val="0"/>
              </a:spcAft>
              <a:buClr>
                <a:schemeClr val="tx1"/>
              </a:buClr>
              <a:buSzPct val="80000"/>
              <a:buFont typeface="Arial" panose="020B0604020202020204" pitchFamily="34" charset="0"/>
              <a:buChar char="•"/>
            </a:pPr>
            <a:r>
              <a:rPr lang="en-US" sz="2900" dirty="0">
                <a:latin typeface="Arial"/>
                <a:ea typeface="Arial"/>
                <a:cs typeface="Arial"/>
                <a:sym typeface="Arial"/>
              </a:rPr>
              <a:t>Breastfeeding promotion versus standard care showed NS difference in terms of </a:t>
            </a:r>
            <a:r>
              <a:rPr lang="en-US" sz="2900" dirty="0" err="1">
                <a:latin typeface="Arial"/>
                <a:ea typeface="Arial"/>
                <a:cs typeface="Arial"/>
                <a:sym typeface="Arial"/>
              </a:rPr>
              <a:t>dmft</a:t>
            </a:r>
            <a:r>
              <a:rPr lang="en-US" sz="2900" dirty="0">
                <a:latin typeface="Arial"/>
                <a:ea typeface="Arial"/>
                <a:cs typeface="Arial"/>
                <a:sym typeface="Arial"/>
              </a:rPr>
              <a:t> score and risk of caries between the two groups. </a:t>
            </a:r>
            <a:endParaRPr sz="2900" dirty="0"/>
          </a:p>
          <a:p>
            <a:pPr lvl="0" indent="-457200" algn="just" rtl="0">
              <a:lnSpc>
                <a:spcPct val="107000"/>
              </a:lnSpc>
              <a:spcBef>
                <a:spcPts val="1800"/>
              </a:spcBef>
              <a:spcAft>
                <a:spcPts val="0"/>
              </a:spcAft>
              <a:buClr>
                <a:schemeClr val="tx1"/>
              </a:buClr>
              <a:buSzPct val="80000"/>
              <a:buFont typeface="Arial" panose="020B0604020202020204" pitchFamily="34" charset="0"/>
              <a:buChar char="•"/>
            </a:pPr>
            <a:r>
              <a:rPr lang="en-US" sz="2900" dirty="0">
                <a:latin typeface="Arial"/>
                <a:ea typeface="Arial"/>
                <a:cs typeface="Arial"/>
                <a:sym typeface="Arial"/>
              </a:rPr>
              <a:t>Dietary advice (infant diet low in saturated fat and cholesterol) versus standard care showed NS difference in terms of the risk of caries between the two groups. </a:t>
            </a:r>
            <a:endParaRPr sz="2900" dirty="0">
              <a:latin typeface="Arial"/>
              <a:ea typeface="Arial"/>
              <a:cs typeface="Arial"/>
              <a:sym typeface="Arial"/>
            </a:endParaRPr>
          </a:p>
          <a:p>
            <a:pPr marL="0" lvl="0" indent="0" algn="just" rtl="0">
              <a:lnSpc>
                <a:spcPct val="107000"/>
              </a:lnSpc>
              <a:spcBef>
                <a:spcPts val="1800"/>
              </a:spcBef>
              <a:spcAft>
                <a:spcPts val="0"/>
              </a:spcAft>
              <a:buSzPct val="80000"/>
              <a:buNone/>
            </a:pPr>
            <a:r>
              <a:rPr lang="en-US" sz="2900" dirty="0">
                <a:latin typeface="Arial"/>
                <a:ea typeface="Arial"/>
                <a:cs typeface="Arial"/>
                <a:sym typeface="Arial"/>
              </a:rPr>
              <a:t>Standard care which was delivered in the control group was not well defined in this study. </a:t>
            </a:r>
            <a:r>
              <a:rPr lang="en-US" sz="2900" dirty="0">
                <a:solidFill>
                  <a:srgbClr val="FF0000"/>
                </a:solidFill>
                <a:latin typeface="Arial"/>
                <a:ea typeface="Arial"/>
                <a:cs typeface="Arial"/>
                <a:sym typeface="Arial"/>
              </a:rPr>
              <a:t>The evidence was of very low to moderate certainty. </a:t>
            </a:r>
            <a:endParaRPr sz="2900" dirty="0">
              <a:solidFill>
                <a:srgbClr val="FF0000"/>
              </a:solidFill>
              <a:latin typeface="Arial"/>
              <a:ea typeface="Arial"/>
              <a:cs typeface="Arial"/>
              <a:sym typeface="Arial"/>
            </a:endParaRPr>
          </a:p>
          <a:p>
            <a:pPr marL="342900" lvl="0" indent="-257556" algn="l" rtl="0">
              <a:spcBef>
                <a:spcPts val="1800"/>
              </a:spcBef>
              <a:spcAft>
                <a:spcPts val="0"/>
              </a:spcAft>
              <a:buSzPct val="80000"/>
              <a:buNone/>
            </a:pPr>
            <a:endParaRPr sz="2900" dirty="0">
              <a:solidFill>
                <a:srgbClr val="FF0000"/>
              </a:solidFill>
              <a:latin typeface="Arial"/>
              <a:ea typeface="Arial"/>
              <a:cs typeface="Arial"/>
              <a:sym typeface="Arial"/>
            </a:endParaRPr>
          </a:p>
          <a:p>
            <a:pPr marL="342900" lvl="0" indent="-257556" algn="l" rtl="0">
              <a:spcBef>
                <a:spcPts val="1000"/>
              </a:spcBef>
              <a:spcAft>
                <a:spcPts val="0"/>
              </a:spcAft>
              <a:buSzPct val="80000"/>
              <a:buNone/>
            </a:pPr>
            <a:endParaRPr sz="2400" dirty="0">
              <a:solidFill>
                <a:srgbClr val="FF0000"/>
              </a:solidFill>
              <a:latin typeface="Arial"/>
              <a:ea typeface="Arial"/>
              <a:cs typeface="Arial"/>
              <a:sym typeface="Arial"/>
            </a:endParaRPr>
          </a:p>
          <a:p>
            <a:pPr marL="342900" lvl="0" indent="-257556" algn="l" rtl="0">
              <a:spcBef>
                <a:spcPts val="1000"/>
              </a:spcBef>
              <a:spcAft>
                <a:spcPts val="0"/>
              </a:spcAft>
              <a:buSzPct val="80000"/>
              <a:buNone/>
            </a:pPr>
            <a:endParaRPr sz="2400" dirty="0">
              <a:latin typeface="Arial"/>
              <a:ea typeface="Arial"/>
              <a:cs typeface="Arial"/>
              <a:sym typeface="Arial"/>
            </a:endParaRPr>
          </a:p>
          <a:p>
            <a:pPr marL="342900" lvl="0" indent="-257556" algn="l" rtl="0">
              <a:spcBef>
                <a:spcPts val="1000"/>
              </a:spcBef>
              <a:spcAft>
                <a:spcPts val="0"/>
              </a:spcAft>
              <a:buSzPct val="80000"/>
              <a:buNone/>
            </a:pPr>
            <a:endParaRPr sz="2400" dirty="0">
              <a:latin typeface="Arial"/>
              <a:ea typeface="Arial"/>
              <a:cs typeface="Arial"/>
              <a:sym typeface="Arial"/>
            </a:endParaRPr>
          </a:p>
          <a:p>
            <a:pPr marL="342900" lvl="0" indent="-257556" algn="l" rtl="0">
              <a:spcBef>
                <a:spcPts val="1000"/>
              </a:spcBef>
              <a:spcAft>
                <a:spcPts val="0"/>
              </a:spcAft>
              <a:buSzPct val="80000"/>
              <a:buNone/>
            </a:pPr>
            <a:endParaRPr sz="2400" dirty="0">
              <a:latin typeface="Arial"/>
              <a:ea typeface="Arial"/>
              <a:cs typeface="Arial"/>
              <a:sym typeface="Arial"/>
            </a:endParaRPr>
          </a:p>
          <a:p>
            <a:pPr marL="342900" lvl="0" indent="-257556" algn="l" rtl="0">
              <a:spcBef>
                <a:spcPts val="1000"/>
              </a:spcBef>
              <a:spcAft>
                <a:spcPts val="0"/>
              </a:spcAft>
              <a:buSzPct val="80000"/>
              <a:buNone/>
            </a:pPr>
            <a:endParaRPr sz="2400" dirty="0">
              <a:latin typeface="Arial"/>
              <a:ea typeface="Arial"/>
              <a:cs typeface="Arial"/>
              <a:sym typeface="Arial"/>
            </a:endParaRPr>
          </a:p>
          <a:p>
            <a:pPr marL="0" lvl="0" indent="0" algn="l" rtl="0">
              <a:spcBef>
                <a:spcPts val="1000"/>
              </a:spcBef>
              <a:spcAft>
                <a:spcPts val="0"/>
              </a:spcAft>
              <a:buSzPct val="80000"/>
              <a:buNone/>
            </a:pPr>
            <a:endParaRPr sz="2400" baseline="30000" dirty="0">
              <a:latin typeface="Arial"/>
              <a:ea typeface="Arial"/>
              <a:cs typeface="Arial"/>
              <a:sym typeface="Arial"/>
            </a:endParaRPr>
          </a:p>
          <a:p>
            <a:pPr marL="342900" lvl="0" indent="-257556" algn="l" rtl="0">
              <a:spcBef>
                <a:spcPts val="1000"/>
              </a:spcBef>
              <a:spcAft>
                <a:spcPts val="0"/>
              </a:spcAft>
              <a:buSzPct val="80000"/>
              <a:buNone/>
            </a:pPr>
            <a:endParaRPr sz="2400" baseline="30000" dirty="0">
              <a:latin typeface="Arial"/>
              <a:ea typeface="Arial"/>
              <a:cs typeface="Arial"/>
              <a:sym typeface="Arial"/>
            </a:endParaRPr>
          </a:p>
          <a:p>
            <a:pPr marL="342900" lvl="0" indent="-278892" algn="l" rtl="0">
              <a:spcBef>
                <a:spcPts val="1000"/>
              </a:spcBef>
              <a:spcAft>
                <a:spcPts val="0"/>
              </a:spcAft>
              <a:buSzPct val="79999"/>
              <a:buNone/>
            </a:pPr>
            <a:endParaRPr dirty="0"/>
          </a:p>
        </p:txBody>
      </p:sp>
      <p:sp>
        <p:nvSpPr>
          <p:cNvPr id="214" name="Google Shape;214;p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6"/>
          <p:cNvSpPr txBox="1">
            <a:spLocks noGrp="1"/>
          </p:cNvSpPr>
          <p:nvPr>
            <p:ph type="title"/>
          </p:nvPr>
        </p:nvSpPr>
        <p:spPr>
          <a:xfrm>
            <a:off x="1765176" y="1"/>
            <a:ext cx="8229600" cy="676375"/>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70C0"/>
              </a:buClr>
              <a:buSzPct val="100000"/>
              <a:buFont typeface="Stardos Stencil"/>
              <a:buNone/>
            </a:pPr>
            <a:r>
              <a:rPr lang="en-US" dirty="0">
                <a:solidFill>
                  <a:srgbClr val="0070C0"/>
                </a:solidFill>
                <a:latin typeface="Stardos Stencil"/>
                <a:ea typeface="Stardos Stencil"/>
                <a:cs typeface="Stardos Stencil"/>
                <a:sym typeface="Stardos Stencil"/>
              </a:rPr>
              <a:t>DIET ADVICE</a:t>
            </a:r>
            <a:endParaRPr dirty="0"/>
          </a:p>
        </p:txBody>
      </p:sp>
      <p:sp>
        <p:nvSpPr>
          <p:cNvPr id="220" name="Google Shape;220;p6"/>
          <p:cNvSpPr txBox="1">
            <a:spLocks noGrp="1"/>
          </p:cNvSpPr>
          <p:nvPr>
            <p:ph type="body" idx="1"/>
          </p:nvPr>
        </p:nvSpPr>
        <p:spPr>
          <a:xfrm>
            <a:off x="126999" y="548680"/>
            <a:ext cx="11771351" cy="5774061"/>
          </a:xfrm>
          <a:prstGeom prst="rect">
            <a:avLst/>
          </a:prstGeom>
          <a:noFill/>
          <a:ln>
            <a:noFill/>
          </a:ln>
        </p:spPr>
        <p:txBody>
          <a:bodyPr spcFirstLastPara="1" wrap="square" lIns="91425" tIns="45700" rIns="91425" bIns="45700" anchor="t" anchorCtr="0">
            <a:noAutofit/>
          </a:bodyPr>
          <a:lstStyle/>
          <a:p>
            <a:pPr marL="342900" lvl="0" indent="-342900" algn="just" rtl="0">
              <a:lnSpc>
                <a:spcPct val="107000"/>
              </a:lnSpc>
              <a:spcBef>
                <a:spcPts val="0"/>
              </a:spcBef>
              <a:spcAft>
                <a:spcPts val="0"/>
              </a:spcAft>
              <a:buClr>
                <a:schemeClr val="tx1"/>
              </a:buClr>
              <a:buSzPts val="1600"/>
              <a:buFont typeface="Arial"/>
              <a:buChar char="●"/>
            </a:pPr>
            <a:r>
              <a:rPr lang="en-US" sz="2000" dirty="0">
                <a:solidFill>
                  <a:srgbClr val="FF0000"/>
                </a:solidFill>
                <a:latin typeface="Arial"/>
                <a:ea typeface="Arial"/>
                <a:cs typeface="Arial"/>
                <a:sym typeface="Arial"/>
              </a:rPr>
              <a:t>Mothers received oral health promotion</a:t>
            </a:r>
            <a:r>
              <a:rPr lang="en-US" sz="2000" dirty="0">
                <a:latin typeface="Arial"/>
                <a:ea typeface="Arial"/>
                <a:cs typeface="Arial"/>
                <a:sym typeface="Arial"/>
              </a:rPr>
              <a:t>/ </a:t>
            </a:r>
            <a:r>
              <a:rPr lang="en-US" sz="2000" dirty="0">
                <a:solidFill>
                  <a:srgbClr val="FF0000"/>
                </a:solidFill>
                <a:latin typeface="Arial"/>
                <a:ea typeface="Arial"/>
                <a:cs typeface="Arial"/>
                <a:sym typeface="Arial"/>
              </a:rPr>
              <a:t>Baby Teeth Talk Intervention </a:t>
            </a:r>
            <a:r>
              <a:rPr lang="en-US" sz="2000" dirty="0">
                <a:solidFill>
                  <a:schemeClr val="tx1"/>
                </a:solidFill>
                <a:latin typeface="Arial"/>
                <a:ea typeface="Arial"/>
                <a:cs typeface="Arial"/>
                <a:sym typeface="Arial"/>
              </a:rPr>
              <a:t>(MI+AG, treatment+ FV) </a:t>
            </a:r>
            <a:r>
              <a:rPr lang="en-US" sz="2000" dirty="0">
                <a:solidFill>
                  <a:srgbClr val="FF0000"/>
                </a:solidFill>
                <a:latin typeface="Arial"/>
                <a:ea typeface="Arial"/>
                <a:cs typeface="Arial"/>
                <a:sym typeface="Arial"/>
              </a:rPr>
              <a:t>versus delayed intervention showed decreased ECC prevalence</a:t>
            </a:r>
            <a:r>
              <a:rPr lang="en-US" sz="2000" baseline="30000" dirty="0">
                <a:solidFill>
                  <a:srgbClr val="FF0000"/>
                </a:solidFill>
                <a:latin typeface="Arial"/>
                <a:ea typeface="Arial"/>
                <a:cs typeface="Arial"/>
                <a:sym typeface="Arial"/>
              </a:rPr>
              <a:t> </a:t>
            </a:r>
            <a:r>
              <a:rPr lang="en-US" sz="2000" dirty="0">
                <a:solidFill>
                  <a:srgbClr val="FF0000"/>
                </a:solidFill>
                <a:latin typeface="Arial"/>
                <a:ea typeface="Arial"/>
                <a:cs typeface="Arial"/>
                <a:sym typeface="Arial"/>
              </a:rPr>
              <a:t>at two years of age in intervention group (19.7%, p&lt;0.0001) compared to control (23.6%)</a:t>
            </a:r>
            <a:r>
              <a:rPr lang="en-US" sz="2000" dirty="0">
                <a:latin typeface="Arial"/>
                <a:ea typeface="Arial"/>
                <a:cs typeface="Arial"/>
                <a:sym typeface="Arial"/>
              </a:rPr>
              <a:t> but not on follow-up at five years of </a:t>
            </a:r>
            <a:r>
              <a:rPr lang="en-US" sz="2000" dirty="0" err="1">
                <a:latin typeface="Arial"/>
                <a:ea typeface="Arial"/>
                <a:cs typeface="Arial"/>
                <a:sym typeface="Arial"/>
              </a:rPr>
              <a:t>age.</a:t>
            </a:r>
            <a:r>
              <a:rPr lang="en-US" sz="2000" baseline="30000" dirty="0" err="1">
                <a:solidFill>
                  <a:srgbClr val="FF0000"/>
                </a:solidFill>
                <a:latin typeface="Arial"/>
                <a:ea typeface="Arial"/>
                <a:cs typeface="Arial"/>
                <a:sym typeface="Arial"/>
              </a:rPr>
              <a:t>Cheng</a:t>
            </a:r>
            <a:r>
              <a:rPr lang="en-US" sz="2000" baseline="30000" dirty="0">
                <a:solidFill>
                  <a:srgbClr val="FF0000"/>
                </a:solidFill>
                <a:latin typeface="Arial"/>
                <a:ea typeface="Arial"/>
                <a:cs typeface="Arial"/>
                <a:sym typeface="Arial"/>
              </a:rPr>
              <a:t> et al., 2021) level 1</a:t>
            </a:r>
            <a:endParaRPr sz="2000" dirty="0">
              <a:solidFill>
                <a:srgbClr val="FF0000"/>
              </a:solidFill>
              <a:latin typeface="Calibri"/>
              <a:ea typeface="Calibri"/>
              <a:cs typeface="Calibri"/>
              <a:sym typeface="Calibri"/>
            </a:endParaRPr>
          </a:p>
          <a:p>
            <a:pPr marL="342900" lvl="0" indent="-342900" algn="just" rtl="0">
              <a:lnSpc>
                <a:spcPct val="107000"/>
              </a:lnSpc>
              <a:spcBef>
                <a:spcPts val="1800"/>
              </a:spcBef>
              <a:spcAft>
                <a:spcPts val="0"/>
              </a:spcAft>
              <a:buClr>
                <a:schemeClr val="tx1"/>
              </a:buClr>
              <a:buSzPts val="1600"/>
              <a:buFont typeface="Arial"/>
              <a:buChar char="●"/>
            </a:pPr>
            <a:r>
              <a:rPr lang="en-US" sz="2000" dirty="0">
                <a:solidFill>
                  <a:srgbClr val="FF0000"/>
                </a:solidFill>
                <a:latin typeface="Arial"/>
                <a:ea typeface="Arial"/>
                <a:cs typeface="Arial"/>
                <a:sym typeface="Arial"/>
              </a:rPr>
              <a:t>Children received oral health promotion </a:t>
            </a:r>
            <a:r>
              <a:rPr lang="en-US" sz="2000" dirty="0">
                <a:solidFill>
                  <a:schemeClr val="tx1"/>
                </a:solidFill>
                <a:latin typeface="Arial"/>
                <a:ea typeface="Arial"/>
                <a:cs typeface="Arial"/>
                <a:sym typeface="Arial"/>
              </a:rPr>
              <a:t>(bottle cessation, cup use, safe drink, </a:t>
            </a:r>
            <a:r>
              <a:rPr lang="en-US" sz="2000" dirty="0" err="1">
                <a:solidFill>
                  <a:schemeClr val="tx1"/>
                </a:solidFill>
                <a:latin typeface="Arial"/>
                <a:ea typeface="Arial"/>
                <a:cs typeface="Arial"/>
                <a:sym typeface="Arial"/>
              </a:rPr>
              <a:t>teethbrushing</a:t>
            </a:r>
            <a:r>
              <a:rPr lang="en-US" sz="2000" dirty="0">
                <a:solidFill>
                  <a:schemeClr val="tx1"/>
                </a:solidFill>
                <a:latin typeface="Arial"/>
                <a:ea typeface="Arial"/>
                <a:cs typeface="Arial"/>
                <a:sym typeface="Arial"/>
              </a:rPr>
              <a:t> instruction) </a:t>
            </a:r>
            <a:r>
              <a:rPr lang="en-US" sz="2000" dirty="0">
                <a:solidFill>
                  <a:srgbClr val="FF0000"/>
                </a:solidFill>
                <a:latin typeface="Arial"/>
                <a:ea typeface="Arial"/>
                <a:cs typeface="Arial"/>
                <a:sym typeface="Arial"/>
              </a:rPr>
              <a:t>versus usual care and standard development checks showed</a:t>
            </a:r>
            <a:r>
              <a:rPr lang="en-US" sz="2000" baseline="30000" dirty="0">
                <a:solidFill>
                  <a:srgbClr val="FF0000"/>
                </a:solidFill>
                <a:latin typeface="Arial"/>
                <a:ea typeface="Arial"/>
                <a:cs typeface="Arial"/>
                <a:sym typeface="Arial"/>
              </a:rPr>
              <a:t>:</a:t>
            </a:r>
            <a:r>
              <a:rPr lang="en-US" sz="2000" baseline="30000" dirty="0">
                <a:latin typeface="Arial"/>
                <a:ea typeface="Arial"/>
                <a:cs typeface="Arial"/>
                <a:sym typeface="Arial"/>
              </a:rPr>
              <a:t> Cheng et al., 2021) level I</a:t>
            </a:r>
            <a:endParaRPr sz="2000" baseline="30000" dirty="0">
              <a:latin typeface="Calibri"/>
              <a:ea typeface="Calibri"/>
              <a:cs typeface="Calibri"/>
              <a:sym typeface="Calibri"/>
            </a:endParaRPr>
          </a:p>
          <a:p>
            <a:pPr marL="742950" lvl="1" indent="-285750" algn="just" rtl="0">
              <a:spcBef>
                <a:spcPts val="1800"/>
              </a:spcBef>
              <a:spcAft>
                <a:spcPts val="0"/>
              </a:spcAft>
              <a:buClr>
                <a:schemeClr val="tx1"/>
              </a:buClr>
              <a:buSzPts val="1120"/>
              <a:buFont typeface="Arial" panose="020B0604020202020204" pitchFamily="34" charset="0"/>
              <a:buChar char="•"/>
            </a:pPr>
            <a:r>
              <a:rPr lang="en-US" sz="1800" dirty="0">
                <a:solidFill>
                  <a:srgbClr val="FF0000"/>
                </a:solidFill>
                <a:latin typeface="Arial"/>
                <a:ea typeface="Arial"/>
                <a:cs typeface="Arial"/>
                <a:sym typeface="Arial"/>
              </a:rPr>
              <a:t>at 21 months</a:t>
            </a:r>
            <a:r>
              <a:rPr lang="en-US" sz="1800" dirty="0">
                <a:latin typeface="Arial"/>
                <a:ea typeface="Arial"/>
                <a:cs typeface="Arial"/>
                <a:sym typeface="Arial"/>
              </a:rPr>
              <a:t>:</a:t>
            </a:r>
            <a:endParaRPr lang="en-US" sz="1800" dirty="0">
              <a:latin typeface="Calibri"/>
              <a:ea typeface="Calibri"/>
              <a:cs typeface="Calibri"/>
              <a:sym typeface="Calibri"/>
            </a:endParaRPr>
          </a:p>
          <a:p>
            <a:pPr marL="1082675" lvl="2" indent="-285750" algn="just">
              <a:spcBef>
                <a:spcPts val="1800"/>
              </a:spcBef>
              <a:buClr>
                <a:schemeClr val="tx1"/>
              </a:buClr>
              <a:buSzPts val="1120"/>
              <a:buFont typeface="Arial" panose="020B0604020202020204" pitchFamily="34" charset="0"/>
              <a:buChar char="•"/>
            </a:pPr>
            <a:r>
              <a:rPr lang="en-US" sz="1600" dirty="0">
                <a:solidFill>
                  <a:srgbClr val="FF0000"/>
                </a:solidFill>
                <a:latin typeface="Arial"/>
                <a:ea typeface="Arial"/>
                <a:cs typeface="Arial"/>
                <a:sym typeface="Arial"/>
              </a:rPr>
              <a:t>increased bottle cessation </a:t>
            </a:r>
            <a:r>
              <a:rPr lang="en-US" sz="1600" dirty="0">
                <a:solidFill>
                  <a:schemeClr val="tx1"/>
                </a:solidFill>
                <a:latin typeface="Arial"/>
                <a:ea typeface="Arial"/>
                <a:cs typeface="Arial"/>
                <a:sym typeface="Arial"/>
              </a:rPr>
              <a:t>(33%, </a:t>
            </a:r>
            <a:r>
              <a:rPr lang="en-US" sz="1600" dirty="0">
                <a:latin typeface="Arial"/>
                <a:ea typeface="Arial"/>
                <a:cs typeface="Arial"/>
                <a:sym typeface="Arial"/>
              </a:rPr>
              <a:t>p=0.04) in intervention than in control group (18%)</a:t>
            </a:r>
            <a:endParaRPr lang="en-US" sz="1600" dirty="0">
              <a:latin typeface="Calibri"/>
              <a:ea typeface="Calibri"/>
              <a:cs typeface="Calibri"/>
              <a:sym typeface="Calibri"/>
            </a:endParaRPr>
          </a:p>
          <a:p>
            <a:pPr marL="1082675" lvl="2" indent="-285750" algn="just">
              <a:spcBef>
                <a:spcPts val="1800"/>
              </a:spcBef>
              <a:buClr>
                <a:schemeClr val="tx1"/>
              </a:buClr>
              <a:buSzPts val="1120"/>
              <a:buFont typeface="Arial" panose="020B0604020202020204" pitchFamily="34" charset="0"/>
              <a:buChar char="•"/>
            </a:pPr>
            <a:r>
              <a:rPr lang="en-US" sz="1600" dirty="0">
                <a:solidFill>
                  <a:srgbClr val="FF0000"/>
                </a:solidFill>
                <a:latin typeface="Arial"/>
                <a:ea typeface="Arial"/>
                <a:cs typeface="Arial"/>
                <a:sym typeface="Arial"/>
              </a:rPr>
              <a:t>increased limited bottle use only at bedtime</a:t>
            </a:r>
            <a:r>
              <a:rPr lang="en-US" sz="1600" dirty="0">
                <a:latin typeface="Arial"/>
                <a:ea typeface="Arial"/>
                <a:cs typeface="Arial"/>
                <a:sym typeface="Arial"/>
              </a:rPr>
              <a:t>, by bottle-using children in intervention group (43%, p=0.02) than in control group (62%)</a:t>
            </a:r>
            <a:endParaRPr sz="1600" dirty="0">
              <a:latin typeface="Calibri"/>
              <a:ea typeface="Calibri"/>
              <a:cs typeface="Calibri"/>
              <a:sym typeface="Calibri"/>
            </a:endParaRPr>
          </a:p>
          <a:p>
            <a:pPr marL="1082675" lvl="2" indent="-285750" algn="just" rtl="0">
              <a:spcBef>
                <a:spcPts val="1800"/>
              </a:spcBef>
              <a:spcAft>
                <a:spcPts val="0"/>
              </a:spcAft>
              <a:buClr>
                <a:schemeClr val="tx1"/>
              </a:buClr>
              <a:buSzPts val="1120"/>
              <a:buFont typeface="Arial" panose="020B0604020202020204" pitchFamily="34" charset="0"/>
              <a:buChar char="•"/>
            </a:pPr>
            <a:r>
              <a:rPr lang="en-US" sz="1600" dirty="0">
                <a:solidFill>
                  <a:srgbClr val="FF0000"/>
                </a:solidFill>
                <a:latin typeface="Arial"/>
                <a:ea typeface="Arial"/>
                <a:cs typeface="Arial"/>
                <a:sym typeface="Arial"/>
              </a:rPr>
              <a:t>decreased cup use for only drinking unsafe (cariogenic) drinks (</a:t>
            </a:r>
            <a:r>
              <a:rPr lang="en-US" sz="1600" dirty="0">
                <a:latin typeface="Arial"/>
                <a:ea typeface="Arial"/>
                <a:cs typeface="Arial"/>
                <a:sym typeface="Arial"/>
              </a:rPr>
              <a:t>13%, p=0.02) in intervention than in control (30%)</a:t>
            </a:r>
            <a:endParaRPr sz="1600" dirty="0">
              <a:latin typeface="Calibri"/>
              <a:ea typeface="Calibri"/>
              <a:cs typeface="Calibri"/>
              <a:sym typeface="Calibri"/>
            </a:endParaRPr>
          </a:p>
          <a:p>
            <a:pPr marL="742950" lvl="1" indent="-285750" algn="just" rtl="0">
              <a:spcBef>
                <a:spcPts val="1800"/>
              </a:spcBef>
              <a:spcAft>
                <a:spcPts val="0"/>
              </a:spcAft>
              <a:buClr>
                <a:schemeClr val="tx1"/>
              </a:buClr>
              <a:buSzPts val="1120"/>
              <a:buFont typeface="Arial" panose="020B0604020202020204" pitchFamily="34" charset="0"/>
              <a:buChar char="•"/>
            </a:pPr>
            <a:r>
              <a:rPr lang="en-US" sz="1800" dirty="0">
                <a:solidFill>
                  <a:srgbClr val="FF0000"/>
                </a:solidFill>
                <a:latin typeface="Arial"/>
                <a:ea typeface="Arial"/>
                <a:cs typeface="Arial"/>
                <a:sym typeface="Arial"/>
              </a:rPr>
              <a:t>at 3 to 4 years of age</a:t>
            </a:r>
            <a:r>
              <a:rPr lang="en-US" sz="1800" dirty="0">
                <a:latin typeface="Arial"/>
                <a:ea typeface="Arial"/>
                <a:cs typeface="Arial"/>
                <a:sym typeface="Arial"/>
              </a:rPr>
              <a:t>:</a:t>
            </a:r>
            <a:endParaRPr lang="en-US" sz="1800" dirty="0">
              <a:latin typeface="Calibri"/>
              <a:ea typeface="Calibri"/>
              <a:cs typeface="Calibri"/>
              <a:sym typeface="Calibri"/>
            </a:endParaRPr>
          </a:p>
          <a:p>
            <a:pPr marL="1087438" indent="-285750" algn="just">
              <a:spcBef>
                <a:spcPts val="1800"/>
              </a:spcBef>
              <a:buClr>
                <a:schemeClr val="tx1"/>
              </a:buClr>
              <a:buSzPts val="1120"/>
              <a:buFont typeface="Arial" panose="020B0604020202020204" pitchFamily="34" charset="0"/>
              <a:buChar char="•"/>
            </a:pPr>
            <a:r>
              <a:rPr lang="en-US" sz="1600" dirty="0">
                <a:latin typeface="Arial"/>
                <a:ea typeface="Arial"/>
                <a:cs typeface="Arial"/>
                <a:sym typeface="Arial"/>
              </a:rPr>
              <a:t>decreased prevalence of ECC at &lt;3 years of age (16.6%, p=0.003) in intervention compared to 23.5% in control.</a:t>
            </a:r>
            <a:endParaRPr lang="en-US" sz="1600" dirty="0">
              <a:latin typeface="Calibri"/>
              <a:ea typeface="Calibri"/>
              <a:cs typeface="Calibri"/>
              <a:sym typeface="Calibri"/>
            </a:endParaRPr>
          </a:p>
          <a:p>
            <a:pPr marL="1087438" indent="-285750" algn="just">
              <a:buClr>
                <a:schemeClr val="tx1"/>
              </a:buClr>
              <a:buSzPts val="1120"/>
              <a:buFont typeface="Arial" panose="020B0604020202020204" pitchFamily="34" charset="0"/>
              <a:buChar char="•"/>
            </a:pPr>
            <a:r>
              <a:rPr lang="en-US" sz="1600" dirty="0">
                <a:solidFill>
                  <a:srgbClr val="FF0000"/>
                </a:solidFill>
                <a:latin typeface="Arial"/>
                <a:ea typeface="Arial"/>
                <a:cs typeface="Arial"/>
                <a:sym typeface="Arial"/>
              </a:rPr>
              <a:t>decreased prevalence of ECC at ≥3 years of age (28.7%, </a:t>
            </a:r>
            <a:r>
              <a:rPr lang="en-US" sz="1600" dirty="0">
                <a:latin typeface="Arial"/>
                <a:ea typeface="Arial"/>
                <a:cs typeface="Arial"/>
                <a:sym typeface="Arial"/>
              </a:rPr>
              <a:t>p= 0.001)</a:t>
            </a:r>
            <a:r>
              <a:rPr lang="en-US" sz="1600" dirty="0">
                <a:solidFill>
                  <a:srgbClr val="FF0000"/>
                </a:solidFill>
                <a:latin typeface="Arial"/>
                <a:ea typeface="Arial"/>
                <a:cs typeface="Arial"/>
                <a:sym typeface="Arial"/>
              </a:rPr>
              <a:t> in intervention </a:t>
            </a:r>
            <a:r>
              <a:rPr lang="en-US" sz="1600" dirty="0">
                <a:latin typeface="Arial"/>
                <a:ea typeface="Arial"/>
                <a:cs typeface="Arial"/>
                <a:sym typeface="Arial"/>
              </a:rPr>
              <a:t>compared to </a:t>
            </a:r>
            <a:r>
              <a:rPr lang="en-US" sz="1600" dirty="0">
                <a:solidFill>
                  <a:srgbClr val="FF0000"/>
                </a:solidFill>
                <a:latin typeface="Arial"/>
                <a:ea typeface="Arial"/>
                <a:cs typeface="Arial"/>
                <a:sym typeface="Arial"/>
              </a:rPr>
              <a:t>39.2% in control</a:t>
            </a:r>
            <a:r>
              <a:rPr lang="en-US" sz="1600" dirty="0">
                <a:latin typeface="Arial"/>
                <a:ea typeface="Arial"/>
                <a:cs typeface="Arial"/>
                <a:sym typeface="Arial"/>
              </a:rPr>
              <a:t>.</a:t>
            </a:r>
            <a:endParaRPr sz="1600" dirty="0">
              <a:latin typeface="Calibri"/>
              <a:ea typeface="Calibri"/>
              <a:cs typeface="Calibri"/>
              <a:sym typeface="Calibri"/>
            </a:endParaRPr>
          </a:p>
          <a:p>
            <a:pPr marL="0" lvl="0" indent="0" algn="just" rtl="0">
              <a:lnSpc>
                <a:spcPct val="107000"/>
              </a:lnSpc>
              <a:spcBef>
                <a:spcPts val="1800"/>
              </a:spcBef>
              <a:spcAft>
                <a:spcPts val="0"/>
              </a:spcAft>
              <a:buSzPts val="1280"/>
              <a:buNone/>
            </a:pPr>
            <a:endParaRPr sz="1600" dirty="0">
              <a:latin typeface="Arial"/>
              <a:ea typeface="Arial"/>
              <a:cs typeface="Arial"/>
              <a:sym typeface="Arial"/>
            </a:endParaRPr>
          </a:p>
          <a:p>
            <a:pPr marL="342900" lvl="0" indent="-241300" algn="l" rtl="0">
              <a:spcBef>
                <a:spcPts val="1800"/>
              </a:spcBef>
              <a:spcAft>
                <a:spcPts val="0"/>
              </a:spcAft>
              <a:buSzPts val="1600"/>
              <a:buNone/>
            </a:pPr>
            <a:endParaRPr sz="2000" dirty="0">
              <a:latin typeface="Arial"/>
              <a:ea typeface="Arial"/>
              <a:cs typeface="Arial"/>
              <a:sym typeface="Arial"/>
            </a:endParaRPr>
          </a:p>
          <a:p>
            <a:pPr marL="342900" lvl="0" indent="-241300" algn="l" rtl="0">
              <a:spcBef>
                <a:spcPts val="1000"/>
              </a:spcBef>
              <a:spcAft>
                <a:spcPts val="0"/>
              </a:spcAft>
              <a:buSzPts val="1600"/>
              <a:buNone/>
            </a:pPr>
            <a:endParaRPr sz="2000" dirty="0">
              <a:latin typeface="Arial"/>
              <a:ea typeface="Arial"/>
              <a:cs typeface="Arial"/>
              <a:sym typeface="Arial"/>
            </a:endParaRPr>
          </a:p>
          <a:p>
            <a:pPr marL="342900" lvl="0" indent="-241300" algn="l" rtl="0">
              <a:spcBef>
                <a:spcPts val="1000"/>
              </a:spcBef>
              <a:spcAft>
                <a:spcPts val="0"/>
              </a:spcAft>
              <a:buSzPts val="1600"/>
              <a:buNone/>
            </a:pPr>
            <a:endParaRPr sz="2000" dirty="0">
              <a:latin typeface="Arial"/>
              <a:ea typeface="Arial"/>
              <a:cs typeface="Arial"/>
              <a:sym typeface="Arial"/>
            </a:endParaRPr>
          </a:p>
          <a:p>
            <a:pPr marL="342900" lvl="0" indent="-241300" algn="l" rtl="0">
              <a:spcBef>
                <a:spcPts val="1000"/>
              </a:spcBef>
              <a:spcAft>
                <a:spcPts val="0"/>
              </a:spcAft>
              <a:buSzPts val="1600"/>
              <a:buNone/>
            </a:pPr>
            <a:endParaRPr sz="2000" dirty="0">
              <a:latin typeface="Arial"/>
              <a:ea typeface="Arial"/>
              <a:cs typeface="Arial"/>
              <a:sym typeface="Arial"/>
            </a:endParaRPr>
          </a:p>
          <a:p>
            <a:pPr marL="342900" lvl="0" indent="-241300" algn="l" rtl="0">
              <a:spcBef>
                <a:spcPts val="1000"/>
              </a:spcBef>
              <a:spcAft>
                <a:spcPts val="0"/>
              </a:spcAft>
              <a:buSzPts val="1600"/>
              <a:buNone/>
            </a:pPr>
            <a:endParaRPr sz="2000" dirty="0">
              <a:latin typeface="Arial"/>
              <a:ea typeface="Arial"/>
              <a:cs typeface="Arial"/>
              <a:sym typeface="Arial"/>
            </a:endParaRPr>
          </a:p>
          <a:p>
            <a:pPr marL="0" lvl="0" indent="0" algn="l" rtl="0">
              <a:spcBef>
                <a:spcPts val="1000"/>
              </a:spcBef>
              <a:spcAft>
                <a:spcPts val="0"/>
              </a:spcAft>
              <a:buSzPts val="1600"/>
              <a:buNone/>
            </a:pPr>
            <a:endParaRPr sz="2000" baseline="30000" dirty="0">
              <a:latin typeface="Arial"/>
              <a:ea typeface="Arial"/>
              <a:cs typeface="Arial"/>
              <a:sym typeface="Arial"/>
            </a:endParaRPr>
          </a:p>
          <a:p>
            <a:pPr marL="342900" lvl="0" indent="-241300" algn="l" rtl="0">
              <a:spcBef>
                <a:spcPts val="1000"/>
              </a:spcBef>
              <a:spcAft>
                <a:spcPts val="0"/>
              </a:spcAft>
              <a:buSzPts val="1600"/>
              <a:buNone/>
            </a:pPr>
            <a:endParaRPr sz="2000" baseline="30000" dirty="0">
              <a:latin typeface="Arial"/>
              <a:ea typeface="Arial"/>
              <a:cs typeface="Arial"/>
              <a:sym typeface="Arial"/>
            </a:endParaRPr>
          </a:p>
          <a:p>
            <a:pPr marL="342900" lvl="0" indent="-241300" algn="l" rtl="0">
              <a:spcBef>
                <a:spcPts val="1000"/>
              </a:spcBef>
              <a:spcAft>
                <a:spcPts val="0"/>
              </a:spcAft>
              <a:buSzPts val="1600"/>
              <a:buNone/>
            </a:pPr>
            <a:endParaRPr sz="2000" dirty="0"/>
          </a:p>
        </p:txBody>
      </p:sp>
      <p:sp>
        <p:nvSpPr>
          <p:cNvPr id="221" name="Google Shape;221;p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7"/>
          <p:cNvSpPr txBox="1">
            <a:spLocks noGrp="1"/>
          </p:cNvSpPr>
          <p:nvPr>
            <p:ph type="body" idx="1"/>
          </p:nvPr>
        </p:nvSpPr>
        <p:spPr>
          <a:xfrm>
            <a:off x="406400" y="116632"/>
            <a:ext cx="10092432" cy="6264696"/>
          </a:xfrm>
          <a:prstGeom prst="rect">
            <a:avLst/>
          </a:prstGeom>
          <a:noFill/>
          <a:ln>
            <a:noFill/>
          </a:ln>
        </p:spPr>
        <p:txBody>
          <a:bodyPr spcFirstLastPara="1" wrap="square" lIns="91425" tIns="45700" rIns="91425" bIns="45700" anchor="t" anchorCtr="0">
            <a:normAutofit fontScale="25000" lnSpcReduction="20000"/>
          </a:bodyPr>
          <a:lstStyle/>
          <a:p>
            <a:pPr marL="342900" lvl="0" indent="-261620" algn="l" rtl="0">
              <a:spcBef>
                <a:spcPts val="0"/>
              </a:spcBef>
              <a:spcAft>
                <a:spcPts val="0"/>
              </a:spcAft>
              <a:buSzPct val="80000"/>
              <a:buNone/>
            </a:pPr>
            <a:endParaRPr sz="6400" dirty="0"/>
          </a:p>
          <a:p>
            <a:pPr marL="0" lvl="0" indent="0" algn="l" rtl="0">
              <a:spcBef>
                <a:spcPts val="1000"/>
              </a:spcBef>
              <a:spcAft>
                <a:spcPts val="0"/>
              </a:spcAft>
              <a:buSzPct val="79999"/>
              <a:buNone/>
            </a:pPr>
            <a:r>
              <a:rPr lang="en-US" sz="7200" dirty="0">
                <a:latin typeface="Arial"/>
                <a:ea typeface="Arial"/>
                <a:cs typeface="Arial"/>
                <a:sym typeface="Arial"/>
              </a:rPr>
              <a:t>The </a:t>
            </a:r>
            <a:r>
              <a:rPr lang="en-US" sz="7200" dirty="0">
                <a:solidFill>
                  <a:srgbClr val="FF0000"/>
                </a:solidFill>
                <a:latin typeface="Arial"/>
                <a:ea typeface="Arial"/>
                <a:cs typeface="Arial"/>
                <a:sym typeface="Arial"/>
              </a:rPr>
              <a:t>AAPD </a:t>
            </a:r>
            <a:r>
              <a:rPr lang="en-US" sz="7200" dirty="0" err="1">
                <a:solidFill>
                  <a:srgbClr val="FF0000"/>
                </a:solidFill>
                <a:latin typeface="Arial"/>
                <a:ea typeface="Arial"/>
                <a:cs typeface="Arial"/>
                <a:sym typeface="Arial"/>
              </a:rPr>
              <a:t>recognises</a:t>
            </a:r>
            <a:r>
              <a:rPr lang="en-US" sz="7200" dirty="0">
                <a:solidFill>
                  <a:srgbClr val="FF0000"/>
                </a:solidFill>
                <a:latin typeface="Arial"/>
                <a:ea typeface="Arial"/>
                <a:cs typeface="Arial"/>
                <a:sym typeface="Arial"/>
              </a:rPr>
              <a:t> a healthy diet in early childhood is essential to optimal growth and development and prevention of chronic diet-related diseases such as caries, obesity, and cardiovascular disease through dietary and nutritional counselling</a:t>
            </a:r>
            <a:r>
              <a:rPr lang="en-US" sz="7200" dirty="0">
                <a:latin typeface="Arial"/>
                <a:ea typeface="Arial"/>
                <a:cs typeface="Arial"/>
                <a:sym typeface="Arial"/>
              </a:rPr>
              <a:t>. </a:t>
            </a:r>
            <a:r>
              <a:rPr lang="en-US" sz="7200" baseline="30000" dirty="0">
                <a:solidFill>
                  <a:srgbClr val="FF0000"/>
                </a:solidFill>
                <a:latin typeface="Arial"/>
                <a:ea typeface="Arial"/>
                <a:cs typeface="Arial"/>
                <a:sym typeface="Arial"/>
              </a:rPr>
              <a:t>AAPD, 2017</a:t>
            </a:r>
          </a:p>
          <a:p>
            <a:pPr marL="0" lvl="0" indent="0" algn="l" rtl="0">
              <a:spcBef>
                <a:spcPts val="1000"/>
              </a:spcBef>
              <a:spcAft>
                <a:spcPts val="0"/>
              </a:spcAft>
              <a:buSzPct val="79999"/>
              <a:buNone/>
            </a:pPr>
            <a:r>
              <a:rPr lang="en-US" sz="7200" dirty="0">
                <a:latin typeface="Arial"/>
                <a:ea typeface="Arial"/>
                <a:cs typeface="Arial"/>
                <a:sym typeface="Arial"/>
              </a:rPr>
              <a:t>AAPD </a:t>
            </a:r>
            <a:r>
              <a:rPr lang="en-US" sz="7200" dirty="0">
                <a:solidFill>
                  <a:srgbClr val="FF0000"/>
                </a:solidFill>
                <a:latin typeface="Arial"/>
                <a:ea typeface="Arial"/>
                <a:cs typeface="Arial"/>
                <a:sym typeface="Arial"/>
              </a:rPr>
              <a:t>recommends preventive oral health intervention for infants and children based on </a:t>
            </a:r>
            <a:r>
              <a:rPr lang="en-US" sz="7200" dirty="0" err="1">
                <a:solidFill>
                  <a:srgbClr val="FF0000"/>
                </a:solidFill>
                <a:latin typeface="Arial"/>
                <a:ea typeface="Arial"/>
                <a:cs typeface="Arial"/>
                <a:sym typeface="Arial"/>
              </a:rPr>
              <a:t>age-group</a:t>
            </a:r>
            <a:r>
              <a:rPr lang="en-US" sz="7200" baseline="30000" dirty="0" err="1">
                <a:latin typeface="Arial"/>
                <a:ea typeface="Arial"/>
                <a:cs typeface="Arial"/>
                <a:sym typeface="Arial"/>
              </a:rPr>
              <a:t>:</a:t>
            </a:r>
            <a:r>
              <a:rPr lang="en-US" sz="7200" baseline="30000" dirty="0" err="1">
                <a:solidFill>
                  <a:srgbClr val="FF0000"/>
                </a:solidFill>
                <a:latin typeface="Arial"/>
                <a:ea typeface="Arial"/>
                <a:cs typeface="Arial"/>
                <a:sym typeface="Arial"/>
              </a:rPr>
              <a:t>AAPD</a:t>
            </a:r>
            <a:r>
              <a:rPr lang="en-US" sz="7200" baseline="30000" dirty="0">
                <a:solidFill>
                  <a:srgbClr val="FF0000"/>
                </a:solidFill>
                <a:latin typeface="Arial"/>
                <a:ea typeface="Arial"/>
                <a:cs typeface="Arial"/>
                <a:sym typeface="Arial"/>
              </a:rPr>
              <a:t>, 2013 </a:t>
            </a:r>
            <a:endParaRPr dirty="0">
              <a:solidFill>
                <a:srgbClr val="FF0000"/>
              </a:solidFill>
            </a:endParaRPr>
          </a:p>
          <a:p>
            <a:pPr marL="0" lvl="0" indent="0" algn="l" rtl="0">
              <a:spcBef>
                <a:spcPts val="1000"/>
              </a:spcBef>
              <a:spcAft>
                <a:spcPts val="0"/>
              </a:spcAft>
              <a:buSzPct val="79999"/>
              <a:buNone/>
            </a:pPr>
            <a:endParaRPr dirty="0"/>
          </a:p>
          <a:p>
            <a:pPr marL="0" lvl="0" indent="0" algn="l" rtl="0">
              <a:spcBef>
                <a:spcPts val="1000"/>
              </a:spcBef>
              <a:spcAft>
                <a:spcPts val="0"/>
              </a:spcAft>
              <a:buSzPct val="79999"/>
              <a:buNone/>
            </a:pPr>
            <a:r>
              <a:rPr lang="en-US" sz="7200" dirty="0">
                <a:latin typeface="Arial"/>
                <a:ea typeface="Arial"/>
                <a:cs typeface="Arial"/>
                <a:sym typeface="Arial"/>
              </a:rPr>
              <a:t> a. </a:t>
            </a:r>
            <a:r>
              <a:rPr lang="en-US" sz="7200" dirty="0">
                <a:solidFill>
                  <a:srgbClr val="FF0000"/>
                </a:solidFill>
                <a:latin typeface="Arial"/>
                <a:ea typeface="Arial"/>
                <a:cs typeface="Arial"/>
                <a:sym typeface="Arial"/>
              </a:rPr>
              <a:t>for age 6-12 months</a:t>
            </a:r>
            <a:r>
              <a:rPr lang="en-US" sz="7200" dirty="0">
                <a:latin typeface="Arial"/>
                <a:ea typeface="Arial"/>
                <a:cs typeface="Arial"/>
                <a:sym typeface="Arial"/>
              </a:rPr>
              <a:t>: </a:t>
            </a:r>
            <a:endParaRPr dirty="0"/>
          </a:p>
          <a:p>
            <a:pPr marL="857250" lvl="0" indent="-857250" algn="l" rtl="0">
              <a:spcBef>
                <a:spcPts val="1000"/>
              </a:spcBef>
              <a:spcAft>
                <a:spcPts val="0"/>
              </a:spcAft>
              <a:buClr>
                <a:schemeClr val="tx1"/>
              </a:buClr>
              <a:buSzPct val="79999"/>
              <a:buFont typeface="Arial" panose="020B0604020202020204" pitchFamily="34" charset="0"/>
              <a:buChar char="•"/>
            </a:pPr>
            <a:r>
              <a:rPr lang="en-US" sz="7200" dirty="0">
                <a:latin typeface="Arial"/>
                <a:ea typeface="Arial"/>
                <a:cs typeface="Arial"/>
                <a:sym typeface="Arial"/>
              </a:rPr>
              <a:t>provide oral hygiene counselling for parents, including the implication of oral health of caregiver</a:t>
            </a:r>
            <a:endParaRPr dirty="0"/>
          </a:p>
          <a:p>
            <a:pPr marL="857250" lvl="0" indent="-857250" algn="l" rtl="0">
              <a:spcBef>
                <a:spcPts val="1000"/>
              </a:spcBef>
              <a:spcAft>
                <a:spcPts val="0"/>
              </a:spcAft>
              <a:buClr>
                <a:schemeClr val="tx1"/>
              </a:buClr>
              <a:buSzPct val="79999"/>
              <a:buFont typeface="Arial" panose="020B0604020202020204" pitchFamily="34" charset="0"/>
              <a:buChar char="•"/>
            </a:pPr>
            <a:r>
              <a:rPr lang="en-US" sz="7200" dirty="0">
                <a:latin typeface="Arial"/>
                <a:ea typeface="Arial"/>
                <a:cs typeface="Arial"/>
                <a:sym typeface="Arial"/>
              </a:rPr>
              <a:t>assess of appropriateness of feeding practices, including bottle and breastfeeding and provide counselling as indicated, provide dietary counselling related to oral health </a:t>
            </a:r>
            <a:endParaRPr dirty="0"/>
          </a:p>
          <a:p>
            <a:pPr marL="0" lvl="0" indent="0" algn="l" rtl="0">
              <a:spcBef>
                <a:spcPts val="1000"/>
              </a:spcBef>
              <a:spcAft>
                <a:spcPts val="0"/>
              </a:spcAft>
              <a:buSzPct val="79999"/>
              <a:buNone/>
            </a:pPr>
            <a:r>
              <a:rPr lang="en-US" sz="7200" dirty="0">
                <a:latin typeface="Arial"/>
                <a:ea typeface="Arial"/>
                <a:cs typeface="Arial"/>
                <a:sym typeface="Arial"/>
              </a:rPr>
              <a:t> b. </a:t>
            </a:r>
            <a:r>
              <a:rPr lang="en-US" sz="7200" dirty="0">
                <a:solidFill>
                  <a:srgbClr val="FF0000"/>
                </a:solidFill>
                <a:latin typeface="Arial"/>
                <a:ea typeface="Arial"/>
                <a:cs typeface="Arial"/>
                <a:sym typeface="Arial"/>
              </a:rPr>
              <a:t>for age 12 - 24 months</a:t>
            </a:r>
            <a:r>
              <a:rPr lang="en-US" sz="7200" dirty="0">
                <a:latin typeface="Arial"/>
                <a:ea typeface="Arial"/>
                <a:cs typeface="Arial"/>
                <a:sym typeface="Arial"/>
              </a:rPr>
              <a:t>:</a:t>
            </a:r>
            <a:endParaRPr dirty="0"/>
          </a:p>
          <a:p>
            <a:pPr marL="857250" lvl="0" indent="-857250" algn="l" rtl="0">
              <a:spcBef>
                <a:spcPts val="1000"/>
              </a:spcBef>
              <a:spcAft>
                <a:spcPts val="0"/>
              </a:spcAft>
              <a:buClr>
                <a:schemeClr val="tx1"/>
              </a:buClr>
              <a:buSzPct val="79999"/>
              <a:buFont typeface="Arial" panose="020B0604020202020204" pitchFamily="34" charset="0"/>
              <a:buChar char="•"/>
            </a:pPr>
            <a:r>
              <a:rPr lang="en-US" sz="7200" dirty="0">
                <a:latin typeface="Arial"/>
                <a:ea typeface="Arial"/>
                <a:cs typeface="Arial"/>
                <a:sym typeface="Arial"/>
              </a:rPr>
              <a:t>repeat the procedure for ages 6 to 12 months every six months or as indicated by the child’s individual needs or risk status or susceptibility to disease</a:t>
            </a:r>
            <a:endParaRPr dirty="0"/>
          </a:p>
          <a:p>
            <a:pPr marL="857250" lvl="0" indent="-857250" algn="l" rtl="0">
              <a:spcBef>
                <a:spcPts val="1000"/>
              </a:spcBef>
              <a:spcAft>
                <a:spcPts val="0"/>
              </a:spcAft>
              <a:buClr>
                <a:schemeClr val="tx1"/>
              </a:buClr>
              <a:buSzPct val="79999"/>
              <a:buFont typeface="Arial" panose="020B0604020202020204" pitchFamily="34" charset="0"/>
              <a:buChar char="•"/>
            </a:pPr>
            <a:r>
              <a:rPr lang="en-US" sz="7200" dirty="0">
                <a:latin typeface="Arial"/>
                <a:ea typeface="Arial"/>
                <a:cs typeface="Arial"/>
                <a:sym typeface="Arial"/>
              </a:rPr>
              <a:t>assess of appropriateness of feeding practices including bottle and breastfeeding and no-spill training cups and provide counselling as indicated</a:t>
            </a:r>
            <a:endParaRPr dirty="0"/>
          </a:p>
          <a:p>
            <a:pPr marL="0" lvl="0" indent="0" algn="l" rtl="0">
              <a:spcBef>
                <a:spcPts val="1000"/>
              </a:spcBef>
              <a:spcAft>
                <a:spcPts val="0"/>
              </a:spcAft>
              <a:buSzPct val="79999"/>
              <a:buNone/>
            </a:pPr>
            <a:r>
              <a:rPr lang="en-US" sz="7200" dirty="0">
                <a:latin typeface="Arial"/>
                <a:ea typeface="Arial"/>
                <a:cs typeface="Arial"/>
                <a:sym typeface="Arial"/>
              </a:rPr>
              <a:t> c.  </a:t>
            </a:r>
            <a:r>
              <a:rPr lang="en-US" sz="7200" dirty="0">
                <a:solidFill>
                  <a:srgbClr val="FF0000"/>
                </a:solidFill>
                <a:latin typeface="Arial"/>
                <a:ea typeface="Arial"/>
                <a:cs typeface="Arial"/>
                <a:sym typeface="Arial"/>
              </a:rPr>
              <a:t>for age 2 - 6 years:</a:t>
            </a:r>
            <a:endParaRPr dirty="0">
              <a:solidFill>
                <a:srgbClr val="FF0000"/>
              </a:solidFill>
            </a:endParaRPr>
          </a:p>
          <a:p>
            <a:pPr marL="358775" lvl="0" indent="-358775" algn="l" rtl="0">
              <a:spcBef>
                <a:spcPts val="1000"/>
              </a:spcBef>
              <a:spcAft>
                <a:spcPts val="0"/>
              </a:spcAft>
              <a:buSzPct val="79999"/>
              <a:buNone/>
            </a:pPr>
            <a:r>
              <a:rPr lang="en-US" sz="7200" dirty="0">
                <a:latin typeface="Arial"/>
                <a:ea typeface="Arial"/>
                <a:cs typeface="Arial"/>
                <a:sym typeface="Arial"/>
              </a:rPr>
              <a:t>•     repeat the procedures for ages 12 to 24 months every six months or as indicated by the child’s individual needs or risk status or susceptibility to disease</a:t>
            </a:r>
            <a:endParaRPr dirty="0"/>
          </a:p>
          <a:p>
            <a:pPr marL="857250" lvl="0" indent="-857250" algn="l" rtl="0">
              <a:spcBef>
                <a:spcPts val="1000"/>
              </a:spcBef>
              <a:spcAft>
                <a:spcPts val="0"/>
              </a:spcAft>
              <a:buClr>
                <a:schemeClr val="tx1"/>
              </a:buClr>
              <a:buSzPct val="79999"/>
              <a:buFont typeface="Arial" panose="020B0604020202020204" pitchFamily="34" charset="0"/>
              <a:buChar char="•"/>
            </a:pPr>
            <a:r>
              <a:rPr lang="en-US" sz="7200" dirty="0">
                <a:latin typeface="Arial"/>
                <a:ea typeface="Arial"/>
                <a:cs typeface="Arial"/>
                <a:sym typeface="Arial"/>
              </a:rPr>
              <a:t>assess diet and body mass index to identify patterns placing patients at increased risk for dental caries or obesity. Provide counselling or appropriate referral to a </a:t>
            </a:r>
            <a:r>
              <a:rPr lang="en-US" sz="7200" dirty="0" err="1">
                <a:latin typeface="Arial"/>
                <a:ea typeface="Arial"/>
                <a:cs typeface="Arial"/>
                <a:sym typeface="Arial"/>
              </a:rPr>
              <a:t>paediatric</a:t>
            </a:r>
            <a:r>
              <a:rPr lang="en-US" sz="7200" dirty="0">
                <a:latin typeface="Arial"/>
                <a:ea typeface="Arial"/>
                <a:cs typeface="Arial"/>
                <a:sym typeface="Arial"/>
              </a:rPr>
              <a:t> or nutritional specialist as indicated.</a:t>
            </a:r>
            <a:endParaRPr dirty="0"/>
          </a:p>
          <a:p>
            <a:pPr marL="342900" lvl="0" indent="-320040" algn="l" rtl="0">
              <a:spcBef>
                <a:spcPts val="1000"/>
              </a:spcBef>
              <a:spcAft>
                <a:spcPts val="0"/>
              </a:spcAft>
              <a:buSzPct val="79999"/>
              <a:buNone/>
            </a:pPr>
            <a:endParaRPr dirty="0"/>
          </a:p>
        </p:txBody>
      </p:sp>
      <p:sp>
        <p:nvSpPr>
          <p:cNvPr id="227" name="Google Shape;227;p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8"/>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SzPts val="4320"/>
              <a:buNone/>
            </a:pPr>
            <a:endParaRPr sz="5400"/>
          </a:p>
          <a:p>
            <a:pPr marL="0" lvl="0" indent="0" algn="l" rtl="0">
              <a:spcBef>
                <a:spcPts val="1000"/>
              </a:spcBef>
              <a:spcAft>
                <a:spcPts val="0"/>
              </a:spcAft>
              <a:buSzPts val="4320"/>
              <a:buNone/>
            </a:pPr>
            <a:endParaRPr sz="5400"/>
          </a:p>
          <a:p>
            <a:pPr marL="0" lvl="0" indent="0" algn="l" rtl="0">
              <a:spcBef>
                <a:spcPts val="1000"/>
              </a:spcBef>
              <a:spcAft>
                <a:spcPts val="0"/>
              </a:spcAft>
              <a:buSzPts val="4320"/>
              <a:buNone/>
            </a:pPr>
            <a:r>
              <a:rPr lang="en-US" sz="5400">
                <a:latin typeface="Times New Roman"/>
                <a:ea typeface="Times New Roman"/>
                <a:cs typeface="Times New Roman"/>
                <a:sym typeface="Times New Roman"/>
              </a:rPr>
              <a:t>           </a:t>
            </a:r>
            <a:endParaRPr/>
          </a:p>
        </p:txBody>
      </p:sp>
      <p:sp>
        <p:nvSpPr>
          <p:cNvPr id="233" name="Google Shape;233;p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graphicFrame>
        <p:nvGraphicFramePr>
          <p:cNvPr id="234" name="Google Shape;234;p8"/>
          <p:cNvGraphicFramePr/>
          <p:nvPr>
            <p:extLst>
              <p:ext uri="{D42A27DB-BD31-4B8C-83A1-F6EECF244321}">
                <p14:modId xmlns:p14="http://schemas.microsoft.com/office/powerpoint/2010/main" val="2745989768"/>
              </p:ext>
            </p:extLst>
          </p:nvPr>
        </p:nvGraphicFramePr>
        <p:xfrm>
          <a:off x="1935819" y="646332"/>
          <a:ext cx="8320361" cy="5861876"/>
        </p:xfrm>
        <a:graphic>
          <a:graphicData uri="http://schemas.openxmlformats.org/drawingml/2006/table">
            <a:tbl>
              <a:tblPr firstRow="1" firstCol="1" bandRow="1">
                <a:noFill/>
                <a:tableStyleId>{0946BFD9-631A-4508-8478-6C64A302C2D8}</a:tableStyleId>
              </a:tblPr>
              <a:tblGrid>
                <a:gridCol w="8320361">
                  <a:extLst>
                    <a:ext uri="{9D8B030D-6E8A-4147-A177-3AD203B41FA5}">
                      <a16:colId xmlns:a16="http://schemas.microsoft.com/office/drawing/2014/main" val="20000"/>
                    </a:ext>
                  </a:extLst>
                </a:gridCol>
              </a:tblGrid>
              <a:tr h="3963725">
                <a:tc>
                  <a:txBody>
                    <a:bodyPr/>
                    <a:lstStyle/>
                    <a:p>
                      <a:pPr marL="0" marR="0" lvl="0" indent="0" algn="just" rtl="0">
                        <a:lnSpc>
                          <a:spcPct val="107000"/>
                        </a:lnSpc>
                        <a:spcBef>
                          <a:spcPts val="0"/>
                        </a:spcBef>
                        <a:spcAft>
                          <a:spcPts val="0"/>
                        </a:spcAft>
                        <a:buClr>
                          <a:schemeClr val="dk1"/>
                        </a:buClr>
                        <a:buSzPts val="2400"/>
                        <a:buFont typeface="Noto Sans Symbols"/>
                        <a:buNone/>
                      </a:pPr>
                      <a:r>
                        <a:rPr lang="en-US" sz="2400" u="none" strike="noStrike" cap="none" dirty="0"/>
                        <a:t>      </a:t>
                      </a:r>
                      <a:endParaRPr dirty="0"/>
                    </a:p>
                    <a:p>
                      <a:pPr marL="0" marR="0" lvl="0" indent="0" algn="ctr" rtl="0">
                        <a:lnSpc>
                          <a:spcPct val="107000"/>
                        </a:lnSpc>
                        <a:spcBef>
                          <a:spcPts val="1400"/>
                        </a:spcBef>
                        <a:spcAft>
                          <a:spcPts val="0"/>
                        </a:spcAft>
                        <a:buClr>
                          <a:schemeClr val="dk1"/>
                        </a:buClr>
                        <a:buSzPts val="2400"/>
                        <a:buFont typeface="Noto Sans Symbols"/>
                        <a:buNone/>
                      </a:pPr>
                      <a:r>
                        <a:rPr lang="en-US" sz="2400" u="none" strike="noStrike" cap="none" dirty="0">
                          <a:solidFill>
                            <a:schemeClr val="dk1"/>
                          </a:solidFill>
                          <a:latin typeface="Arial"/>
                          <a:ea typeface="Arial"/>
                          <a:cs typeface="Arial"/>
                          <a:sym typeface="Arial"/>
                        </a:rPr>
                        <a:t>RECOMMENDATION 6</a:t>
                      </a:r>
                    </a:p>
                    <a:p>
                      <a:pPr marL="0" marR="0" lvl="0" indent="0" algn="ctr" rtl="0">
                        <a:lnSpc>
                          <a:spcPct val="107000"/>
                        </a:lnSpc>
                        <a:spcBef>
                          <a:spcPts val="1400"/>
                        </a:spcBef>
                        <a:spcAft>
                          <a:spcPts val="0"/>
                        </a:spcAft>
                        <a:buClr>
                          <a:schemeClr val="dk1"/>
                        </a:buClr>
                        <a:buSzPts val="2400"/>
                        <a:buFont typeface="Noto Sans Symbols"/>
                        <a:buNone/>
                      </a:pPr>
                      <a:endParaRPr dirty="0"/>
                    </a:p>
                    <a:p>
                      <a:pPr marL="342900" marR="0" lvl="0" indent="-342900" algn="l"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mj-lt"/>
                        </a:rPr>
                        <a:t>Advice on diet </a:t>
                      </a:r>
                      <a:r>
                        <a:rPr lang="en-US" sz="2400" u="none" strike="noStrike" cap="none" dirty="0">
                          <a:solidFill>
                            <a:schemeClr val="dk1"/>
                          </a:solidFill>
                          <a:latin typeface="+mj-lt"/>
                        </a:rPr>
                        <a:t>should be provided </a:t>
                      </a:r>
                      <a:r>
                        <a:rPr lang="en-US" sz="2400" u="none" strike="noStrike" cap="none" dirty="0">
                          <a:solidFill>
                            <a:srgbClr val="FF0000"/>
                          </a:solidFill>
                          <a:latin typeface="+mj-lt"/>
                        </a:rPr>
                        <a:t>to pregnant women, new mothers and other primary caregivers</a:t>
                      </a:r>
                      <a:r>
                        <a:rPr lang="en-US" sz="2400" u="none" strike="noStrike" cap="none" dirty="0">
                          <a:solidFill>
                            <a:schemeClr val="dk1"/>
                          </a:solidFill>
                          <a:latin typeface="+mj-lt"/>
                        </a:rPr>
                        <a:t> in preventing ECC.</a:t>
                      </a:r>
                      <a:endParaRPr dirty="0">
                        <a:latin typeface="+mj-lt"/>
                      </a:endParaRPr>
                    </a:p>
                    <a:p>
                      <a:pPr marL="342900" marR="0" lvl="0" indent="-342900" algn="l" rtl="0">
                        <a:lnSpc>
                          <a:spcPct val="107000"/>
                        </a:lnSpc>
                        <a:spcBef>
                          <a:spcPts val="1400"/>
                        </a:spcBef>
                        <a:spcAft>
                          <a:spcPts val="0"/>
                        </a:spcAft>
                        <a:buClr>
                          <a:schemeClr val="dk1"/>
                        </a:buClr>
                        <a:buSzPts val="2400"/>
                        <a:buFont typeface="Noto Sans Symbols"/>
                        <a:buChar char="∙"/>
                      </a:pPr>
                      <a:r>
                        <a:rPr lang="en-US" sz="2400" u="none" strike="noStrike" cap="none" dirty="0">
                          <a:solidFill>
                            <a:srgbClr val="FF0000"/>
                          </a:solidFill>
                          <a:latin typeface="+mj-lt"/>
                        </a:rPr>
                        <a:t>Interdisciplinary approaches</a:t>
                      </a:r>
                      <a:r>
                        <a:rPr lang="en-US" sz="2400" u="none" strike="noStrike" cap="none" dirty="0">
                          <a:solidFill>
                            <a:schemeClr val="dk1"/>
                          </a:solidFill>
                          <a:latin typeface="+mj-lt"/>
                        </a:rPr>
                        <a:t> by </a:t>
                      </a:r>
                      <a:r>
                        <a:rPr lang="en-US" sz="2400" u="none" strike="noStrike" cap="none" dirty="0">
                          <a:solidFill>
                            <a:srgbClr val="FF0000"/>
                          </a:solidFill>
                          <a:latin typeface="+mj-lt"/>
                        </a:rPr>
                        <a:t>healthcare professionals in dental</a:t>
                      </a:r>
                      <a:r>
                        <a:rPr lang="en-US" sz="2400" u="none" strike="noStrike" cap="none" dirty="0">
                          <a:solidFill>
                            <a:schemeClr val="dk1"/>
                          </a:solidFill>
                          <a:latin typeface="+mj-lt"/>
                        </a:rPr>
                        <a:t>, medical, nursing and allied health setting should be practiced for formula feeding and bottle cessation in the prevention of ECC, overweight and obesity.</a:t>
                      </a:r>
                      <a:endParaRPr dirty="0">
                        <a:latin typeface="+mj-lt"/>
                      </a:endParaRPr>
                    </a:p>
                    <a:p>
                      <a:pPr marL="0" marR="0" lvl="0" indent="0" algn="just" rtl="0">
                        <a:lnSpc>
                          <a:spcPct val="107000"/>
                        </a:lnSpc>
                        <a:spcBef>
                          <a:spcPts val="800"/>
                        </a:spcBef>
                        <a:spcAft>
                          <a:spcPts val="0"/>
                        </a:spcAft>
                        <a:buClr>
                          <a:schemeClr val="dk1"/>
                        </a:buClr>
                        <a:buSzPts val="1100"/>
                        <a:buFont typeface="Noto Sans Symbols"/>
                        <a:buNone/>
                      </a:pPr>
                      <a:endParaRPr sz="2400" b="1" i="0" u="none" strike="noStrike" cap="none" dirty="0">
                        <a:solidFill>
                          <a:schemeClr val="dk1"/>
                        </a:solidFill>
                        <a:latin typeface="Calibri"/>
                        <a:ea typeface="Calibri"/>
                        <a:cs typeface="Calibri"/>
                        <a:sym typeface="Calibri"/>
                      </a:endParaRPr>
                    </a:p>
                    <a:p>
                      <a:pPr marL="0" marR="0" lvl="0" indent="0" algn="just" rtl="0">
                        <a:lnSpc>
                          <a:spcPct val="107000"/>
                        </a:lnSpc>
                        <a:spcBef>
                          <a:spcPts val="1200"/>
                        </a:spcBef>
                        <a:spcAft>
                          <a:spcPts val="0"/>
                        </a:spcAft>
                        <a:buClr>
                          <a:schemeClr val="dk1"/>
                        </a:buClr>
                        <a:buSzPts val="2400"/>
                        <a:buFont typeface="Noto Sans Symbols"/>
                        <a:buNone/>
                      </a:pPr>
                      <a:endParaRPr sz="2400" u="none" strike="noStrike" cap="none" dirty="0">
                        <a:solidFill>
                          <a:schemeClr val="dk1"/>
                        </a:solidFill>
                      </a:endParaRPr>
                    </a:p>
                  </a:txBody>
                  <a:tcPr marL="68575" marR="68575" marT="0" marB="0">
                    <a:solidFill>
                      <a:srgbClr val="CCECFF"/>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9"/>
        <p:cNvGrpSpPr/>
        <p:nvPr/>
      </p:nvGrpSpPr>
      <p:grpSpPr>
        <a:xfrm>
          <a:off x="0" y="0"/>
          <a:ext cx="0" cy="0"/>
          <a:chOff x="0" y="0"/>
          <a:chExt cx="0" cy="0"/>
        </a:xfrm>
      </p:grpSpPr>
      <p:sp>
        <p:nvSpPr>
          <p:cNvPr id="240" name="Google Shape;240;p9"/>
          <p:cNvSpPr txBox="1">
            <a:spLocks noGrp="1"/>
          </p:cNvSpPr>
          <p:nvPr>
            <p:ph type="title"/>
          </p:nvPr>
        </p:nvSpPr>
        <p:spPr>
          <a:xfrm>
            <a:off x="1783864" y="188640"/>
            <a:ext cx="6206430" cy="141915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500"/>
              <a:buFont typeface="Stardos Stencil"/>
              <a:buNone/>
            </a:pPr>
            <a:r>
              <a:rPr lang="en-US" dirty="0">
                <a:solidFill>
                  <a:srgbClr val="0070C0"/>
                </a:solidFill>
                <a:latin typeface="Stardos Stencil"/>
                <a:ea typeface="Stardos Stencil"/>
                <a:cs typeface="Stardos Stencil"/>
                <a:sym typeface="Stardos Stencil"/>
              </a:rPr>
              <a:t>PLAQUE CONTROL</a:t>
            </a:r>
            <a:endParaRPr dirty="0">
              <a:solidFill>
                <a:srgbClr val="0070C0"/>
              </a:solidFill>
            </a:endParaRPr>
          </a:p>
        </p:txBody>
      </p:sp>
      <p:sp>
        <p:nvSpPr>
          <p:cNvPr id="241" name="Google Shape;241;p9"/>
          <p:cNvSpPr txBox="1">
            <a:spLocks noGrp="1"/>
          </p:cNvSpPr>
          <p:nvPr>
            <p:ph type="body" idx="1"/>
          </p:nvPr>
        </p:nvSpPr>
        <p:spPr>
          <a:xfrm>
            <a:off x="451743" y="2484304"/>
            <a:ext cx="9588099" cy="3816424"/>
          </a:xfrm>
          <a:prstGeom prst="rect">
            <a:avLst/>
          </a:prstGeom>
          <a:noFill/>
          <a:ln>
            <a:noFill/>
          </a:ln>
        </p:spPr>
        <p:txBody>
          <a:bodyPr spcFirstLastPara="1" wrap="square" lIns="91425" tIns="45700" rIns="91425" bIns="45700" anchor="ctr" anchorCtr="0">
            <a:noAutofit/>
          </a:bodyPr>
          <a:lstStyle/>
          <a:p>
            <a:pPr marL="342900" lvl="0" indent="-342900" algn="l" rtl="0">
              <a:lnSpc>
                <a:spcPct val="90000"/>
              </a:lnSpc>
              <a:spcBef>
                <a:spcPts val="0"/>
              </a:spcBef>
              <a:spcAft>
                <a:spcPts val="0"/>
              </a:spcAft>
              <a:buClr>
                <a:schemeClr val="tx1"/>
              </a:buClr>
              <a:buSzPts val="1920"/>
              <a:buFont typeface="Arial" panose="020B0604020202020204" pitchFamily="34" charset="0"/>
              <a:buChar char="•"/>
            </a:pPr>
            <a:r>
              <a:rPr lang="en-US" sz="2400" dirty="0">
                <a:solidFill>
                  <a:schemeClr val="dk1"/>
                </a:solidFill>
                <a:latin typeface="Arial"/>
                <a:ea typeface="Arial"/>
                <a:cs typeface="Arial"/>
                <a:sym typeface="Arial"/>
              </a:rPr>
              <a:t>Plaque can be controlled using </a:t>
            </a:r>
            <a:endParaRPr sz="2400" dirty="0">
              <a:solidFill>
                <a:schemeClr val="dk1"/>
              </a:solidFill>
              <a:latin typeface="Arial"/>
              <a:ea typeface="Arial"/>
              <a:cs typeface="Arial"/>
              <a:sym typeface="Arial"/>
            </a:endParaRPr>
          </a:p>
          <a:p>
            <a:pPr marL="800100" lvl="1" indent="-342900" algn="l" rtl="0">
              <a:lnSpc>
                <a:spcPct val="90000"/>
              </a:lnSpc>
              <a:spcBef>
                <a:spcPts val="1000"/>
              </a:spcBef>
              <a:spcAft>
                <a:spcPts val="0"/>
              </a:spcAft>
              <a:buClr>
                <a:schemeClr val="tx1"/>
              </a:buClr>
              <a:buSzPts val="1760"/>
              <a:buFont typeface="Arial" panose="020B0604020202020204" pitchFamily="34" charset="0"/>
              <a:buChar char="•"/>
            </a:pPr>
            <a:r>
              <a:rPr lang="en-US" sz="2400" dirty="0">
                <a:solidFill>
                  <a:srgbClr val="FF0000"/>
                </a:solidFill>
                <a:latin typeface="Arial"/>
                <a:ea typeface="Arial"/>
                <a:cs typeface="Arial"/>
                <a:sym typeface="Arial"/>
              </a:rPr>
              <a:t>mechanical</a:t>
            </a:r>
            <a:r>
              <a:rPr lang="en-US" sz="2400" dirty="0">
                <a:solidFill>
                  <a:schemeClr val="dk1"/>
                </a:solidFill>
                <a:latin typeface="Arial"/>
                <a:ea typeface="Arial"/>
                <a:cs typeface="Arial"/>
                <a:sym typeface="Arial"/>
              </a:rPr>
              <a:t> (plays a crucial role in maintaining oral hygiene) </a:t>
            </a:r>
            <a:endParaRPr sz="2400" dirty="0"/>
          </a:p>
          <a:p>
            <a:pPr marL="800100" lvl="1" indent="-342900" algn="l" rtl="0">
              <a:lnSpc>
                <a:spcPct val="90000"/>
              </a:lnSpc>
              <a:spcBef>
                <a:spcPts val="1000"/>
              </a:spcBef>
              <a:spcAft>
                <a:spcPts val="0"/>
              </a:spcAft>
              <a:buClr>
                <a:schemeClr val="tx1"/>
              </a:buClr>
              <a:buSzPts val="1760"/>
              <a:buFont typeface="Arial" panose="020B0604020202020204" pitchFamily="34" charset="0"/>
              <a:buChar char="•"/>
            </a:pPr>
            <a:r>
              <a:rPr lang="en-US" sz="2400" dirty="0">
                <a:solidFill>
                  <a:srgbClr val="FF0000"/>
                </a:solidFill>
                <a:latin typeface="Arial"/>
                <a:ea typeface="Arial"/>
                <a:cs typeface="Arial"/>
                <a:sym typeface="Arial"/>
              </a:rPr>
              <a:t>chemical </a:t>
            </a:r>
            <a:r>
              <a:rPr lang="en-US" sz="2400" dirty="0">
                <a:solidFill>
                  <a:schemeClr val="dk1"/>
                </a:solidFill>
                <a:latin typeface="Arial"/>
                <a:ea typeface="Arial"/>
                <a:cs typeface="Arial"/>
                <a:sym typeface="Arial"/>
              </a:rPr>
              <a:t>agents</a:t>
            </a:r>
            <a:endParaRPr sz="2400" dirty="0">
              <a:solidFill>
                <a:schemeClr val="dk1"/>
              </a:solidFill>
              <a:latin typeface="Arial"/>
              <a:ea typeface="Arial"/>
              <a:cs typeface="Arial"/>
              <a:sym typeface="Arial"/>
            </a:endParaRPr>
          </a:p>
          <a:p>
            <a:pPr marL="342900" lvl="0" indent="-342900" algn="l" rtl="0">
              <a:lnSpc>
                <a:spcPct val="90000"/>
              </a:lnSpc>
              <a:spcBef>
                <a:spcPts val="1000"/>
              </a:spcBef>
              <a:spcAft>
                <a:spcPts val="0"/>
              </a:spcAft>
              <a:buClr>
                <a:schemeClr val="tx1"/>
              </a:buClr>
              <a:buSzPts val="1920"/>
              <a:buFont typeface="Arial" panose="020B0604020202020204" pitchFamily="34" charset="0"/>
              <a:buChar char="•"/>
            </a:pPr>
            <a:r>
              <a:rPr lang="en-US" sz="2400" dirty="0">
                <a:solidFill>
                  <a:srgbClr val="FF0000"/>
                </a:solidFill>
                <a:latin typeface="Arial"/>
                <a:ea typeface="Arial"/>
                <a:cs typeface="Arial"/>
                <a:sym typeface="Arial"/>
              </a:rPr>
              <a:t>Children aged three to six year-olds </a:t>
            </a:r>
            <a:r>
              <a:rPr lang="en-US" sz="2400" dirty="0">
                <a:solidFill>
                  <a:schemeClr val="dk1"/>
                </a:solidFill>
                <a:latin typeface="Arial"/>
                <a:ea typeface="Arial"/>
                <a:cs typeface="Arial"/>
                <a:sym typeface="Arial"/>
              </a:rPr>
              <a:t>(with parental brushing) who </a:t>
            </a:r>
            <a:r>
              <a:rPr lang="en-US" sz="2400" dirty="0">
                <a:solidFill>
                  <a:srgbClr val="FF0000"/>
                </a:solidFill>
                <a:latin typeface="Arial"/>
                <a:ea typeface="Arial"/>
                <a:cs typeface="Arial"/>
                <a:sym typeface="Arial"/>
              </a:rPr>
              <a:t>used powered oscillating-rotating toothbrushes and manual toothbrushes</a:t>
            </a:r>
            <a:r>
              <a:rPr lang="en-US" sz="2400" dirty="0">
                <a:solidFill>
                  <a:schemeClr val="dk1"/>
                </a:solidFill>
                <a:latin typeface="Arial"/>
                <a:ea typeface="Arial"/>
                <a:cs typeface="Arial"/>
                <a:sym typeface="Arial"/>
              </a:rPr>
              <a:t> in plaque</a:t>
            </a:r>
            <a:r>
              <a:rPr lang="en-US" sz="2400" dirty="0">
                <a:solidFill>
                  <a:schemeClr val="tx1"/>
                </a:solidFill>
                <a:latin typeface="Arial"/>
                <a:ea typeface="Arial"/>
                <a:cs typeface="Arial"/>
                <a:sym typeface="Arial"/>
              </a:rPr>
              <a:t> reduction</a:t>
            </a:r>
            <a:r>
              <a:rPr lang="en-US" sz="2400" dirty="0">
                <a:solidFill>
                  <a:schemeClr val="dk1"/>
                </a:solidFill>
                <a:latin typeface="Arial"/>
                <a:ea typeface="Arial"/>
                <a:cs typeface="Arial"/>
                <a:sym typeface="Arial"/>
              </a:rPr>
              <a:t> at 4-period follow-up showed </a:t>
            </a:r>
            <a:r>
              <a:rPr lang="en-US" sz="2400" dirty="0">
                <a:solidFill>
                  <a:srgbClr val="FF0000"/>
                </a:solidFill>
                <a:latin typeface="Arial"/>
                <a:ea typeface="Arial"/>
                <a:cs typeface="Arial"/>
                <a:sym typeface="Arial"/>
              </a:rPr>
              <a:t>statistically significant plaque reduction in pre and post brushing</a:t>
            </a:r>
            <a:r>
              <a:rPr lang="en-US" sz="2400" dirty="0">
                <a:solidFill>
                  <a:schemeClr val="dk1"/>
                </a:solidFill>
                <a:latin typeface="Arial"/>
                <a:ea typeface="Arial"/>
                <a:cs typeface="Arial"/>
                <a:sym typeface="Arial"/>
              </a:rPr>
              <a:t> from baseline (p&lt;0.001) </a:t>
            </a:r>
            <a:r>
              <a:rPr lang="en-US" sz="2400" dirty="0">
                <a:solidFill>
                  <a:srgbClr val="FF0000"/>
                </a:solidFill>
                <a:latin typeface="Arial"/>
                <a:ea typeface="Arial"/>
                <a:cs typeface="Arial"/>
                <a:sym typeface="Arial"/>
              </a:rPr>
              <a:t>in both </a:t>
            </a:r>
            <a:r>
              <a:rPr lang="en-US" sz="2400" dirty="0" err="1">
                <a:solidFill>
                  <a:srgbClr val="FF0000"/>
                </a:solidFill>
                <a:latin typeface="Arial"/>
                <a:ea typeface="Arial"/>
                <a:cs typeface="Arial"/>
                <a:sym typeface="Arial"/>
              </a:rPr>
              <a:t>groups</a:t>
            </a:r>
            <a:r>
              <a:rPr lang="en-US" sz="2400" baseline="30000" dirty="0" err="1">
                <a:solidFill>
                  <a:schemeClr val="dk1"/>
                </a:solidFill>
                <a:latin typeface="Arial"/>
                <a:ea typeface="Arial"/>
                <a:cs typeface="Arial"/>
                <a:sym typeface="Arial"/>
              </a:rPr>
              <a:t>.</a:t>
            </a:r>
            <a:r>
              <a:rPr lang="en-US" sz="2400" baseline="30000" dirty="0" err="1">
                <a:solidFill>
                  <a:srgbClr val="FF0000"/>
                </a:solidFill>
                <a:latin typeface="Arial"/>
                <a:ea typeface="Arial"/>
                <a:cs typeface="Arial"/>
                <a:sym typeface="Arial"/>
              </a:rPr>
              <a:t>Davidovich</a:t>
            </a:r>
            <a:r>
              <a:rPr lang="en-US" sz="2400" baseline="30000" dirty="0">
                <a:solidFill>
                  <a:srgbClr val="FF0000"/>
                </a:solidFill>
                <a:latin typeface="Arial"/>
                <a:ea typeface="Arial"/>
                <a:cs typeface="Arial"/>
                <a:sym typeface="Arial"/>
              </a:rPr>
              <a:t> et al., 2021</a:t>
            </a:r>
            <a:r>
              <a:rPr lang="en-US" sz="2400" baseline="30000" dirty="0">
                <a:solidFill>
                  <a:schemeClr val="dk1"/>
                </a:solidFill>
                <a:latin typeface="Arial"/>
                <a:ea typeface="Arial"/>
                <a:cs typeface="Arial"/>
                <a:sym typeface="Arial"/>
              </a:rPr>
              <a:t> level I</a:t>
            </a:r>
            <a:endParaRPr sz="2400" dirty="0"/>
          </a:p>
          <a:p>
            <a:pPr marL="342900" lvl="0" indent="-342900" algn="l" rtl="0">
              <a:lnSpc>
                <a:spcPct val="90000"/>
              </a:lnSpc>
              <a:spcBef>
                <a:spcPts val="1000"/>
              </a:spcBef>
              <a:spcAft>
                <a:spcPts val="0"/>
              </a:spcAft>
              <a:buClr>
                <a:schemeClr val="tx1"/>
              </a:buClr>
              <a:buSzPts val="1920"/>
              <a:buFont typeface="Arial" panose="020B0604020202020204" pitchFamily="34" charset="0"/>
              <a:buChar char="•"/>
            </a:pPr>
            <a:r>
              <a:rPr lang="en-US" sz="2400" dirty="0">
                <a:solidFill>
                  <a:schemeClr val="dk1"/>
                </a:solidFill>
                <a:latin typeface="Arial"/>
                <a:ea typeface="Arial"/>
                <a:cs typeface="Arial"/>
                <a:sym typeface="Arial"/>
              </a:rPr>
              <a:t>The CPG DG members opine using </a:t>
            </a:r>
            <a:r>
              <a:rPr lang="en-US" sz="2400" dirty="0">
                <a:solidFill>
                  <a:srgbClr val="FF0000"/>
                </a:solidFill>
                <a:latin typeface="Arial"/>
                <a:ea typeface="Arial"/>
                <a:cs typeface="Arial"/>
                <a:sym typeface="Arial"/>
              </a:rPr>
              <a:t>powered oscillating-rotating toothbrushes and manual toothbrushes are both effective in removing plaque </a:t>
            </a:r>
            <a:r>
              <a:rPr lang="en-US" sz="2400" dirty="0">
                <a:solidFill>
                  <a:schemeClr val="dk1"/>
                </a:solidFill>
                <a:latin typeface="Arial"/>
                <a:ea typeface="Arial"/>
                <a:cs typeface="Arial"/>
                <a:sym typeface="Arial"/>
              </a:rPr>
              <a:t>among children with ECC.</a:t>
            </a:r>
            <a:endParaRPr sz="2400" dirty="0"/>
          </a:p>
          <a:p>
            <a:pPr marL="0" lvl="0" indent="0" algn="l" rtl="0">
              <a:lnSpc>
                <a:spcPct val="90000"/>
              </a:lnSpc>
              <a:spcBef>
                <a:spcPts val="1000"/>
              </a:spcBef>
              <a:spcAft>
                <a:spcPts val="0"/>
              </a:spcAft>
              <a:buSzPts val="1280"/>
              <a:buNone/>
            </a:pPr>
            <a:endParaRPr sz="1600" dirty="0">
              <a:solidFill>
                <a:schemeClr val="dk1"/>
              </a:solidFill>
              <a:latin typeface="Arial"/>
              <a:ea typeface="Arial"/>
              <a:cs typeface="Arial"/>
              <a:sym typeface="Arial"/>
            </a:endParaRPr>
          </a:p>
          <a:p>
            <a:pPr marL="342900" lvl="0" indent="-261620" algn="l" rtl="0">
              <a:lnSpc>
                <a:spcPct val="90000"/>
              </a:lnSpc>
              <a:spcBef>
                <a:spcPts val="1000"/>
              </a:spcBef>
              <a:spcAft>
                <a:spcPts val="0"/>
              </a:spcAft>
              <a:buSzPts val="1280"/>
              <a:buNone/>
            </a:pPr>
            <a:endParaRPr sz="1600" dirty="0">
              <a:solidFill>
                <a:schemeClr val="dk1"/>
              </a:solidFill>
              <a:latin typeface="Arial"/>
              <a:ea typeface="Arial"/>
              <a:cs typeface="Arial"/>
              <a:sym typeface="Arial"/>
            </a:endParaRPr>
          </a:p>
          <a:p>
            <a:pPr marL="342900" lvl="0" indent="-261620" algn="l" rtl="0">
              <a:lnSpc>
                <a:spcPct val="90000"/>
              </a:lnSpc>
              <a:spcBef>
                <a:spcPts val="1000"/>
              </a:spcBef>
              <a:spcAft>
                <a:spcPts val="0"/>
              </a:spcAft>
              <a:buSzPts val="1280"/>
              <a:buNone/>
            </a:pPr>
            <a:endParaRPr sz="1600" dirty="0">
              <a:solidFill>
                <a:schemeClr val="dk1"/>
              </a:solidFill>
              <a:latin typeface="Arial"/>
              <a:ea typeface="Arial"/>
              <a:cs typeface="Arial"/>
              <a:sym typeface="Arial"/>
            </a:endParaRPr>
          </a:p>
        </p:txBody>
      </p:sp>
      <p:sp>
        <p:nvSpPr>
          <p:cNvPr id="242" name="Google Shape;242;p9"/>
          <p:cNvSpPr txBox="1">
            <a:spLocks noGrp="1"/>
          </p:cNvSpPr>
          <p:nvPr>
            <p:ph type="sldNum" idx="12"/>
          </p:nvPr>
        </p:nvSpPr>
        <p:spPr>
          <a:xfrm>
            <a:off x="7981950" y="6356351"/>
            <a:ext cx="2057400"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US">
                <a:solidFill>
                  <a:schemeClr val="dk1"/>
                </a:solidFill>
              </a:rPr>
              <a:t>9</a:t>
            </a:fld>
            <a:endParaRPr>
              <a:solidFill>
                <a:schemeClr val="dk1"/>
              </a:solidFill>
            </a:endParaRPr>
          </a:p>
        </p:txBody>
      </p:sp>
      <p:pic>
        <p:nvPicPr>
          <p:cNvPr id="243" name="Google Shape;243;p9" descr="What Is a Sonic Toothbrush and How It ..."/>
          <p:cNvPicPr preferRelativeResize="0"/>
          <p:nvPr/>
        </p:nvPicPr>
        <p:blipFill rotWithShape="1">
          <a:blip r:embed="rId3">
            <a:alphaModFix/>
          </a:blip>
          <a:srcRect/>
          <a:stretch/>
        </p:blipFill>
        <p:spPr>
          <a:xfrm>
            <a:off x="6506917" y="493381"/>
            <a:ext cx="2966754" cy="1552668"/>
          </a:xfrm>
          <a:prstGeom prst="rect">
            <a:avLst/>
          </a:prstGeom>
          <a:noFill/>
          <a:ln>
            <a:noFill/>
          </a:ln>
        </p:spPr>
      </p:pic>
    </p:spTree>
  </p:cSld>
  <p:clrMapOvr>
    <a:masterClrMapping/>
  </p:clrMapOvr>
</p:sld>
</file>

<file path=ppt/theme/theme1.xml><?xml version="1.0" encoding="utf-8"?>
<a:theme xmlns:a="http://schemas.openxmlformats.org/drawingml/2006/main"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798</TotalTime>
  <Words>3557</Words>
  <Application>Microsoft Office PowerPoint</Application>
  <PresentationFormat>Widescreen</PresentationFormat>
  <Paragraphs>305</Paragraphs>
  <Slides>39</Slides>
  <Notes>39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Calibri</vt:lpstr>
      <vt:lpstr>Arial</vt:lpstr>
      <vt:lpstr>Noto Sans Symbols</vt:lpstr>
      <vt:lpstr>Stardos Stencil</vt:lpstr>
      <vt:lpstr>Arial Rounded</vt:lpstr>
      <vt:lpstr>Trebuchet MS</vt:lpstr>
      <vt:lpstr>Times New Roman</vt:lpstr>
      <vt:lpstr>Facet</vt:lpstr>
      <vt:lpstr>PowerPoint Presentation</vt:lpstr>
      <vt:lpstr>OUTLINE OF PRESENTATION</vt:lpstr>
      <vt:lpstr>INTRODUCTION</vt:lpstr>
      <vt:lpstr>DIET ADVICE</vt:lpstr>
      <vt:lpstr>DIET ADVICE</vt:lpstr>
      <vt:lpstr>DIET ADVICE</vt:lpstr>
      <vt:lpstr>PowerPoint Presentation</vt:lpstr>
      <vt:lpstr>PowerPoint Presentation</vt:lpstr>
      <vt:lpstr>PLAQUE CONTROL</vt:lpstr>
      <vt:lpstr> PLAQUE CONTROL</vt:lpstr>
      <vt:lpstr>PowerPoint Presentation</vt:lpstr>
      <vt:lpstr>TOOTHBRUSHING</vt:lpstr>
      <vt:lpstr>TOOTHBRUSHING</vt:lpstr>
      <vt:lpstr>SUPERVISED  TOOTHBRUSHING </vt:lpstr>
      <vt:lpstr>Supervised toothbrushing</vt:lpstr>
      <vt:lpstr>PowerPoint Presentation</vt:lpstr>
      <vt:lpstr>FLUORIDE TOOTHPASTE</vt:lpstr>
      <vt:lpstr>PowerPoint Presentation</vt:lpstr>
      <vt:lpstr>PowerPoint Presentation</vt:lpstr>
      <vt:lpstr>ORAL HEALTH EDUCATION</vt:lpstr>
      <vt:lpstr>PowerPoint Presentation</vt:lpstr>
      <vt:lpstr>OHE IN CHILDREN  WITH SPECIAL HEALTHCARE NEEDS</vt:lpstr>
      <vt:lpstr>PowerPoint Presentation</vt:lpstr>
      <vt:lpstr>PowerPoint Presentation</vt:lpstr>
      <vt:lpstr>PowerPoint Presentation</vt:lpstr>
      <vt:lpstr>INTERDISPLINARY ORAL HYGIENE PROGRAMME</vt:lpstr>
      <vt:lpstr>PowerPoint Presentation</vt:lpstr>
      <vt:lpstr>MOTIVATIONAL INTERVIEWING</vt:lpstr>
      <vt:lpstr>ANTICIPATORY GUIDANCE</vt:lpstr>
      <vt:lpstr>ANTICIPATORY GUIDANCE</vt:lpstr>
      <vt:lpstr>ANTICIPATORY GUIDANCE</vt:lpstr>
      <vt:lpstr>ANTICIPATORY  GUIDANCE</vt:lpstr>
      <vt:lpstr>PowerPoint Presentation</vt:lpstr>
      <vt:lpstr>CARIES RISK  ASSESSMENT</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Sourabh</dc:creator>
  <cp:lastModifiedBy>parveensathia@gmail.com</cp:lastModifiedBy>
  <cp:revision>56</cp:revision>
  <dcterms:created xsi:type="dcterms:W3CDTF">2019-12-13T13:11:00Z</dcterms:created>
  <dcterms:modified xsi:type="dcterms:W3CDTF">2025-10-01T03:45:26Z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1033-11.2.0.9150</vt:lpwstr>
  </property>
</Properties>
</file>